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4" r:id="rId5"/>
    <p:sldMasterId id="2147483689" r:id="rId6"/>
    <p:sldMasterId id="2147483720" r:id="rId7"/>
  </p:sldMasterIdLst>
  <p:notesMasterIdLst>
    <p:notesMasterId r:id="rId53"/>
  </p:notesMasterIdLst>
  <p:handoutMasterIdLst>
    <p:handoutMasterId r:id="rId54"/>
  </p:handoutMasterIdLst>
  <p:sldIdLst>
    <p:sldId id="259" r:id="rId8"/>
    <p:sldId id="257" r:id="rId9"/>
    <p:sldId id="283" r:id="rId10"/>
    <p:sldId id="284" r:id="rId11"/>
    <p:sldId id="285" r:id="rId12"/>
    <p:sldId id="282" r:id="rId13"/>
    <p:sldId id="288" r:id="rId14"/>
    <p:sldId id="286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03" r:id="rId27"/>
    <p:sldId id="304" r:id="rId28"/>
    <p:sldId id="305" r:id="rId29"/>
    <p:sldId id="307" r:id="rId30"/>
    <p:sldId id="308" r:id="rId31"/>
    <p:sldId id="311" r:id="rId32"/>
    <p:sldId id="312" r:id="rId33"/>
    <p:sldId id="313" r:id="rId34"/>
    <p:sldId id="314" r:id="rId35"/>
    <p:sldId id="315" r:id="rId36"/>
    <p:sldId id="317" r:id="rId37"/>
    <p:sldId id="316" r:id="rId38"/>
    <p:sldId id="318" r:id="rId39"/>
    <p:sldId id="319" r:id="rId40"/>
    <p:sldId id="320" r:id="rId41"/>
    <p:sldId id="330" r:id="rId42"/>
    <p:sldId id="321" r:id="rId43"/>
    <p:sldId id="381" r:id="rId44"/>
    <p:sldId id="380" r:id="rId45"/>
    <p:sldId id="383" r:id="rId46"/>
    <p:sldId id="382" r:id="rId47"/>
    <p:sldId id="353" r:id="rId48"/>
    <p:sldId id="354" r:id="rId49"/>
    <p:sldId id="384" r:id="rId50"/>
    <p:sldId id="385" r:id="rId51"/>
    <p:sldId id="386" r:id="rId5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Stijl, donker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ijl, donker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53" autoAdjust="0"/>
  </p:normalViewPr>
  <p:slideViewPr>
    <p:cSldViewPr showGuides="1">
      <p:cViewPr varScale="1">
        <p:scale>
          <a:sx n="72" d="100"/>
          <a:sy n="72" d="100"/>
        </p:scale>
        <p:origin x="1762" y="62"/>
      </p:cViewPr>
      <p:guideLst>
        <p:guide orient="horz" pos="2160"/>
        <p:guide pos="2880"/>
        <p:guide pos="385"/>
        <p:guide pos="53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19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25144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nl-NL" sz="1000" dirty="0">
                <a:solidFill>
                  <a:schemeClr val="bg2"/>
                </a:solidFill>
              </a:rPr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25144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C0A3B804-7D53-4703-B111-4637DE9525D6}" type="datetimeFigureOut">
              <a:rPr lang="nl-NL" sz="1000" smtClean="0">
                <a:solidFill>
                  <a:schemeClr val="bg2"/>
                </a:solidFill>
              </a:rPr>
              <a:pPr/>
              <a:t>15-1-2019</a:t>
            </a:fld>
            <a:endParaRPr lang="nl-NL" sz="1000" dirty="0">
              <a:solidFill>
                <a:schemeClr val="bg2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0" tIns="0" rIns="0" bIns="72000" rtlCol="0" anchor="b"/>
          <a:lstStyle>
            <a:lvl1pPr algn="l">
              <a:defRPr sz="1200"/>
            </a:lvl1pPr>
          </a:lstStyle>
          <a:p>
            <a:r>
              <a:rPr lang="nl-NL" sz="1000" dirty="0">
                <a:solidFill>
                  <a:schemeClr val="bg2"/>
                </a:solidFill>
              </a:rPr>
              <a:t>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068954" y="8686800"/>
            <a:ext cx="720093" cy="457200"/>
          </a:xfrm>
          <a:prstGeom prst="rect">
            <a:avLst/>
          </a:prstGeom>
        </p:spPr>
        <p:txBody>
          <a:bodyPr vert="horz" lIns="0" tIns="0" rIns="0" bIns="72000" rtlCol="0" anchor="b"/>
          <a:lstStyle>
            <a:lvl1pPr algn="r">
              <a:defRPr sz="1200"/>
            </a:lvl1pPr>
          </a:lstStyle>
          <a:p>
            <a:pPr algn="ctr"/>
            <a:fld id="{E6F78D58-FB48-43CF-A763-286793CDED5C}" type="slidenum">
              <a:rPr lang="nl-NL" sz="1000" smtClean="0">
                <a:solidFill>
                  <a:schemeClr val="bg2"/>
                </a:solidFill>
              </a:rPr>
              <a:pPr algn="ctr"/>
              <a:t>‹nr.›</a:t>
            </a:fld>
            <a:endParaRPr lang="nl-NL" sz="1000" dirty="0">
              <a:solidFill>
                <a:schemeClr val="bg2"/>
              </a:solidFill>
            </a:endParaRPr>
          </a:p>
        </p:txBody>
      </p:sp>
      <p:pic>
        <p:nvPicPr>
          <p:cNvPr id="6" name="Afbeelding 5" descr="AZTU_be_Powerpoint_logo_kle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9941" y="8645891"/>
            <a:ext cx="1408060" cy="42668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251450"/>
            <a:ext cx="68580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22529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89046" cy="25144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25144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4F98522-596B-4A42-A76A-E5A061A220CF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0" tIns="0" rIns="0" bIns="7200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068955" y="8686800"/>
            <a:ext cx="720092" cy="457200"/>
          </a:xfrm>
          <a:prstGeom prst="rect">
            <a:avLst/>
          </a:prstGeom>
        </p:spPr>
        <p:txBody>
          <a:bodyPr vert="horz" lIns="0" tIns="0" rIns="0" bIns="72000" rtlCol="0" anchor="b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16D62AAF-D250-4A37-83F8-83700DC9AA2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AZTU_be_Powerpoint_logo_kle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9941" y="8645891"/>
            <a:ext cx="1408060" cy="42668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0" y="251450"/>
            <a:ext cx="68580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67169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bg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bg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bg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bg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bg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62AAF-D250-4A37-83F8-83700DC9AA2A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2A55093-86B8-42AA-B3B4-A6FD95555A8F}" type="datetime1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nl-NL"/>
              <a:t>koptekst</a:t>
            </a:r>
            <a:endParaRPr lang="nl-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62AAF-D250-4A37-83F8-83700DC9AA2A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2A55093-86B8-42AA-B3B4-A6FD95555A8F}" type="datetime1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nl-NL"/>
              <a:t>koptekst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061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Sabine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koptekst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AF5B752-C006-495F-8B13-3CD345C3109A}" type="datetime1">
              <a:rPr lang="nl-NL" smtClean="0"/>
              <a:t>15-1-2019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6D62AAF-D250-4A37-83F8-83700DC9AA2A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418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Sabine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/>
              <a:t>koptekst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BA99CA6-62EE-4BA0-BE8B-6BBC765F249A}" type="datetime1">
              <a:rPr lang="nl-NL" smtClean="0"/>
              <a:t>15-1-2019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voettekst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6D62AAF-D250-4A37-83F8-83700DC9AA2A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85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start_bott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0" name="Afbeelding 9" descr="AZTU_be_Powerpoint_start_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11801" y="548632"/>
            <a:ext cx="7921012" cy="1260161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187" y="2168838"/>
            <a:ext cx="7921625" cy="15725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129345"/>
            <a:ext cx="3420744" cy="360046"/>
          </a:xfrm>
        </p:spPr>
        <p:txBody>
          <a:bodyPr tIns="0"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7" y="6489390"/>
            <a:ext cx="4500881" cy="368609"/>
          </a:xfrm>
        </p:spPr>
        <p:txBody>
          <a:bodyPr tIns="0" anchor="t" anchorCtr="0"/>
          <a:lstStyle>
            <a:lvl1pPr algn="l">
              <a:defRPr sz="1400" b="1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3" name="Afbeelding 12" descr="AZTU_be_Powerpoint_start_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4" name="Afbeelding 13" descr="AZTU_be_Powerpoint_start_t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pic>
        <p:nvPicPr>
          <p:cNvPr id="15" name="Afbeelding 14" descr="AZTU_be_Powerpoint_tite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1609" y="4800600"/>
            <a:ext cx="612078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511609" y="612775"/>
            <a:ext cx="612078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11609" y="5367338"/>
            <a:ext cx="612078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6" name="Afbeelding 15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start_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0" name="Afbeelding 9" descr="AZTU_be_Powerpoint_start_t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11801" y="548632"/>
            <a:ext cx="7921012" cy="1260161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187" y="2168838"/>
            <a:ext cx="7921625" cy="15725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129345"/>
            <a:ext cx="3420744" cy="360046"/>
          </a:xfrm>
        </p:spPr>
        <p:txBody>
          <a:bodyPr tIns="0"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7" y="6489390"/>
            <a:ext cx="4500881" cy="368609"/>
          </a:xfrm>
        </p:spPr>
        <p:txBody>
          <a:bodyPr tIns="0" anchor="t" anchorCtr="0"/>
          <a:lstStyle>
            <a:lvl1pPr algn="l">
              <a:defRPr sz="1400" b="1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448" y="1448747"/>
            <a:ext cx="4140529" cy="720092"/>
          </a:xfrm>
        </p:spPr>
        <p:txBody>
          <a:bodyPr lIns="36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1448" y="2168839"/>
            <a:ext cx="4140529" cy="3780483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448747"/>
            <a:ext cx="4140529" cy="7200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52023" y="2174875"/>
            <a:ext cx="4140529" cy="37744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start_bott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0" name="Afbeelding 9" descr="AZTU_be_Powerpoint_start_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11801" y="548632"/>
            <a:ext cx="7921012" cy="1260161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187" y="2168838"/>
            <a:ext cx="7921625" cy="15725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129345"/>
            <a:ext cx="3420744" cy="360046"/>
          </a:xfrm>
        </p:spPr>
        <p:txBody>
          <a:bodyPr tIns="0"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7" y="6489390"/>
            <a:ext cx="4500881" cy="368609"/>
          </a:xfrm>
        </p:spPr>
        <p:txBody>
          <a:bodyPr tIns="0" anchor="t" anchorCtr="0"/>
          <a:lstStyle>
            <a:lvl1pPr algn="l">
              <a:defRPr sz="1400" b="1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3" name="Afbeelding 12" descr="AZTU_be_Powerpoint_start_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4" name="Afbeelding 13" descr="AZTU_be_Powerpoint_start_t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pic>
        <p:nvPicPr>
          <p:cNvPr id="15" name="Afbeelding 14" descr="AZTU_be_Powerpoint_tite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79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titel_benedenbal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92824"/>
            <a:ext cx="9144000" cy="265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8" y="2528886"/>
            <a:ext cx="7921625" cy="1080138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188" y="3886200"/>
            <a:ext cx="7921625" cy="13430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5409253"/>
            <a:ext cx="3960812" cy="365125"/>
          </a:xfrm>
        </p:spPr>
        <p:txBody>
          <a:bodyPr tIns="108000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8" y="5769299"/>
            <a:ext cx="3960812" cy="360046"/>
          </a:xfrm>
        </p:spPr>
        <p:txBody>
          <a:bodyPr bIns="36000"/>
          <a:lstStyle>
            <a:lvl1pPr algn="l">
              <a:defRPr sz="1400" b="1" cap="all" baseline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pic>
        <p:nvPicPr>
          <p:cNvPr id="10" name="Afbeelding 9" descr="AZTU_be_Powerpoint_titel_benedenbal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592824"/>
            <a:ext cx="9144000" cy="265176"/>
          </a:xfrm>
          <a:prstGeom prst="rect">
            <a:avLst/>
          </a:prstGeom>
        </p:spPr>
      </p:pic>
      <p:pic>
        <p:nvPicPr>
          <p:cNvPr id="15" name="Afbeelding 14" descr="AZTU_be_Powerpoint_titel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pic>
        <p:nvPicPr>
          <p:cNvPr id="16" name="Afbeelding 15" descr="AZTU_be_Powerpoint_fotoboor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41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448" y="1448747"/>
            <a:ext cx="8641103" cy="4500576"/>
          </a:xfrm>
        </p:spPr>
        <p:txBody>
          <a:bodyPr lIns="360000"/>
          <a:lstStyle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6" name="Afbeelding 15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0" name="Afbeelding 19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3" name="Afbeelding 12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791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3429000"/>
            <a:ext cx="7921625" cy="233997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8" y="1928814"/>
            <a:ext cx="7921625" cy="13201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7" name="Afbeelding 6" descr="AZTU_be_Powerpoint_titel_bovenbal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4864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pic>
        <p:nvPicPr>
          <p:cNvPr id="11" name="Afbeelding 10" descr="AZTU_be_Powerpoint_logo_kle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pic>
        <p:nvPicPr>
          <p:cNvPr id="13" name="Afbeelding 12" descr="AZTU_be_Powerpoint_titel_bovenbal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48641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 descr="AZTU_be_Powerpoint_balk-ond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8" name="Afbeelding 17" descr="AZTU_be_Powerpoint_logo_klei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0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447" y="1448747"/>
            <a:ext cx="4140529" cy="4500576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52022" y="1448748"/>
            <a:ext cx="4140530" cy="4500574"/>
          </a:xfrm>
        </p:spPr>
        <p:txBody>
          <a:bodyPr t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6" name="Afbeelding 15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7" name="Afbeelding 16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81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titel_benedenbal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92824"/>
            <a:ext cx="9144000" cy="265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8" y="2528886"/>
            <a:ext cx="7921625" cy="1080138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188" y="3886200"/>
            <a:ext cx="7921625" cy="13430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5409253"/>
            <a:ext cx="3960812" cy="365125"/>
          </a:xfrm>
        </p:spPr>
        <p:txBody>
          <a:bodyPr tIns="108000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8" y="5769299"/>
            <a:ext cx="3960812" cy="360046"/>
          </a:xfrm>
        </p:spPr>
        <p:txBody>
          <a:bodyPr bIns="36000"/>
          <a:lstStyle>
            <a:lvl1pPr algn="l">
              <a:defRPr sz="1400" b="1" cap="all" baseline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pic>
        <p:nvPicPr>
          <p:cNvPr id="10" name="Afbeelding 9" descr="AZTU_be_Powerpoint_titel_benedenbal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592824"/>
            <a:ext cx="9144000" cy="265176"/>
          </a:xfrm>
          <a:prstGeom prst="rect">
            <a:avLst/>
          </a:prstGeom>
        </p:spPr>
      </p:pic>
      <p:pic>
        <p:nvPicPr>
          <p:cNvPr id="15" name="Afbeelding 14" descr="AZTU_be_Powerpoint_titel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pic>
        <p:nvPicPr>
          <p:cNvPr id="16" name="Afbeelding 15" descr="AZTU_be_Powerpoint_fotoboor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4323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448" y="1448747"/>
            <a:ext cx="4140529" cy="720092"/>
          </a:xfrm>
        </p:spPr>
        <p:txBody>
          <a:bodyPr lIns="36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1448" y="2168839"/>
            <a:ext cx="4140529" cy="3780483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448747"/>
            <a:ext cx="4140529" cy="7200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52023" y="2174875"/>
            <a:ext cx="4140529" cy="37744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9" name="Afbeelding 18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20" name="Afbeelding 19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1" name="Rechthoek 20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802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Rechthoek 11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fbeelding 12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7" name="Afbeelding 16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9" name="Afbeelding 18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0" name="Rechthoek 19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1605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3" name="Afbeelding 12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01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3050"/>
            <a:ext cx="288067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71884" y="273051"/>
            <a:ext cx="4860929" cy="56762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1188" y="1435101"/>
            <a:ext cx="2880673" cy="45142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6" name="Afbeelding 15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26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1609" y="4800600"/>
            <a:ext cx="612078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511609" y="612775"/>
            <a:ext cx="612078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11609" y="5367338"/>
            <a:ext cx="612078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6" name="Afbeelding 15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34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26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77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start_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0" name="Afbeelding 9" descr="AZTU_be_Powerpoint_start_t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11801" y="548632"/>
            <a:ext cx="7921012" cy="1260161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187" y="2168838"/>
            <a:ext cx="7921625" cy="15725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129345"/>
            <a:ext cx="3420744" cy="360046"/>
          </a:xfrm>
        </p:spPr>
        <p:txBody>
          <a:bodyPr tIns="0"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7" y="6489390"/>
            <a:ext cx="4500881" cy="368609"/>
          </a:xfrm>
        </p:spPr>
        <p:txBody>
          <a:bodyPr tIns="0" anchor="t" anchorCtr="0"/>
          <a:lstStyle>
            <a:lvl1pPr algn="l">
              <a:defRPr sz="1400" b="1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2479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448" y="1448747"/>
            <a:ext cx="4140529" cy="720092"/>
          </a:xfrm>
        </p:spPr>
        <p:txBody>
          <a:bodyPr lIns="36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1448" y="2168839"/>
            <a:ext cx="4140529" cy="3780483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448747"/>
            <a:ext cx="4140529" cy="7200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52023" y="2174875"/>
            <a:ext cx="4140529" cy="37744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126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start_bott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0" name="Afbeelding 9" descr="AZTU_be_Powerpoint_start_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11801" y="548632"/>
            <a:ext cx="7921012" cy="1260161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187" y="2168838"/>
            <a:ext cx="7921625" cy="15725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129345"/>
            <a:ext cx="3420744" cy="360046"/>
          </a:xfrm>
        </p:spPr>
        <p:txBody>
          <a:bodyPr tIns="0"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7" y="6489390"/>
            <a:ext cx="4500881" cy="368609"/>
          </a:xfrm>
        </p:spPr>
        <p:txBody>
          <a:bodyPr tIns="0" anchor="t" anchorCtr="0"/>
          <a:lstStyle>
            <a:lvl1pPr algn="l">
              <a:defRPr sz="1400" b="1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3" name="Afbeelding 12" descr="AZTU_be_Powerpoint_start_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4" name="Afbeelding 13" descr="AZTU_be_Powerpoint_start_t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pic>
        <p:nvPicPr>
          <p:cNvPr id="15" name="Afbeelding 14" descr="AZTU_be_Powerpoint_tite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4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448" y="1448747"/>
            <a:ext cx="8641103" cy="4500576"/>
          </a:xfrm>
        </p:spPr>
        <p:txBody>
          <a:bodyPr lIns="360000"/>
          <a:lstStyle>
            <a:lvl5pP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6" name="Afbeelding 15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0" name="Afbeelding 19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3" name="Afbeelding 12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titel_benedenbal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92824"/>
            <a:ext cx="9144000" cy="265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188" y="2528886"/>
            <a:ext cx="7921625" cy="1080138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188" y="3886200"/>
            <a:ext cx="7921625" cy="13430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5409253"/>
            <a:ext cx="3960812" cy="365125"/>
          </a:xfrm>
        </p:spPr>
        <p:txBody>
          <a:bodyPr tIns="108000"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8" y="5769299"/>
            <a:ext cx="3960812" cy="360046"/>
          </a:xfrm>
        </p:spPr>
        <p:txBody>
          <a:bodyPr bIns="36000"/>
          <a:lstStyle>
            <a:lvl1pPr algn="l">
              <a:defRPr sz="1400" b="1" cap="all" baseline="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pic>
        <p:nvPicPr>
          <p:cNvPr id="10" name="Afbeelding 9" descr="AZTU_be_Powerpoint_titel_benedenbal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592824"/>
            <a:ext cx="9144000" cy="265176"/>
          </a:xfrm>
          <a:prstGeom prst="rect">
            <a:avLst/>
          </a:prstGeom>
        </p:spPr>
      </p:pic>
      <p:pic>
        <p:nvPicPr>
          <p:cNvPr id="15" name="Afbeelding 14" descr="AZTU_be_Powerpoint_titel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pic>
        <p:nvPicPr>
          <p:cNvPr id="16" name="Afbeelding 15" descr="AZTU_be_Powerpoint_fotoboor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74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448" y="1448747"/>
            <a:ext cx="8641103" cy="4500576"/>
          </a:xfrm>
        </p:spPr>
        <p:txBody>
          <a:bodyPr lIns="360000"/>
          <a:lstStyle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6" name="Afbeelding 15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0" name="Afbeelding 19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3" name="Afbeelding 12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312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3429000"/>
            <a:ext cx="7921625" cy="233997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8" y="1928814"/>
            <a:ext cx="7921625" cy="13201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7" name="Afbeelding 6" descr="AZTU_be_Powerpoint_titel_bovenbal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4864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pic>
        <p:nvPicPr>
          <p:cNvPr id="11" name="Afbeelding 10" descr="AZTU_be_Powerpoint_logo_kle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pic>
        <p:nvPicPr>
          <p:cNvPr id="13" name="Afbeelding 12" descr="AZTU_be_Powerpoint_titel_bovenbal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48641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 descr="AZTU_be_Powerpoint_balk-ond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8" name="Afbeelding 17" descr="AZTU_be_Powerpoint_logo_klei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97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447" y="1448747"/>
            <a:ext cx="4140529" cy="4500576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52022" y="1448748"/>
            <a:ext cx="4140530" cy="4500574"/>
          </a:xfrm>
        </p:spPr>
        <p:txBody>
          <a:bodyPr t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6" name="Afbeelding 15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7" name="Afbeelding 16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17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448" y="1448747"/>
            <a:ext cx="4140529" cy="720092"/>
          </a:xfrm>
        </p:spPr>
        <p:txBody>
          <a:bodyPr lIns="36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1448" y="2168839"/>
            <a:ext cx="4140529" cy="3780483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448747"/>
            <a:ext cx="4140529" cy="7200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52023" y="2174875"/>
            <a:ext cx="4140529" cy="37744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9" name="Afbeelding 18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20" name="Afbeelding 19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1" name="Rechthoek 20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99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Rechthoek 11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fbeelding 12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7" name="Afbeelding 16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9" name="Afbeelding 18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0" name="Rechthoek 19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224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3" name="Afbeelding 12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37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3050"/>
            <a:ext cx="288067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71884" y="273051"/>
            <a:ext cx="4860929" cy="56762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1188" y="1435101"/>
            <a:ext cx="2880673" cy="45142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6" name="Afbeelding 15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80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1609" y="4800600"/>
            <a:ext cx="612078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511609" y="612775"/>
            <a:ext cx="612078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11609" y="5367338"/>
            <a:ext cx="612078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6" name="Afbeelding 15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3429000"/>
            <a:ext cx="7921625" cy="233997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8" y="1928814"/>
            <a:ext cx="7921625" cy="13201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7" name="Afbeelding 6" descr="AZTU_be_Powerpoint_titel_bovenbal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4864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pic>
        <p:nvPicPr>
          <p:cNvPr id="11" name="Afbeelding 10" descr="AZTU_be_Powerpoint_logo_kle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pic>
        <p:nvPicPr>
          <p:cNvPr id="13" name="Afbeelding 12" descr="AZTU_be_Powerpoint_titel_bovenbal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48641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 descr="AZTU_be_Powerpoint_balk-ond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8" name="Afbeelding 17" descr="AZTU_be_Powerpoint_logo_klei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5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ZTU_be_Powerpoint_start_bott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513832"/>
            <a:ext cx="9144000" cy="1344168"/>
          </a:xfrm>
          <a:prstGeom prst="rect">
            <a:avLst/>
          </a:prstGeom>
        </p:spPr>
      </p:pic>
      <p:pic>
        <p:nvPicPr>
          <p:cNvPr id="10" name="Afbeelding 9" descr="AZTU_be_Powerpoint_start_t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7472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11801" y="548632"/>
            <a:ext cx="7921012" cy="1260161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187" y="2168838"/>
            <a:ext cx="7921625" cy="1572577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2" name="Afbeelding 11" descr="AZTU_be_Powerpoint_titel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40382" y="4968000"/>
            <a:ext cx="3392431" cy="1060706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129345"/>
            <a:ext cx="3420744" cy="360046"/>
          </a:xfrm>
        </p:spPr>
        <p:txBody>
          <a:bodyPr tIns="0"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11187" y="6489390"/>
            <a:ext cx="4500881" cy="368609"/>
          </a:xfrm>
        </p:spPr>
        <p:txBody>
          <a:bodyPr tIns="0" anchor="t" anchorCtr="0"/>
          <a:lstStyle>
            <a:lvl1pPr algn="l">
              <a:defRPr sz="1400" b="1" cap="all"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0990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448" y="1448747"/>
            <a:ext cx="4140529" cy="720092"/>
          </a:xfrm>
        </p:spPr>
        <p:txBody>
          <a:bodyPr lIns="36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1448" y="2168839"/>
            <a:ext cx="4140529" cy="3780483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448747"/>
            <a:ext cx="4140529" cy="7200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52023" y="2174875"/>
            <a:ext cx="4140529" cy="37744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703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92" y="3662363"/>
            <a:ext cx="456009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36B964-A57B-42E2-B645-1714ABCE57B5}"/>
              </a:ext>
            </a:extLst>
          </p:cNvPr>
          <p:cNvCxnSpPr/>
          <p:nvPr userDrawn="1"/>
        </p:nvCxnSpPr>
        <p:spPr bwMode="auto">
          <a:xfrm>
            <a:off x="-10718" y="1620838"/>
            <a:ext cx="9160674" cy="0"/>
          </a:xfrm>
          <a:prstGeom prst="line">
            <a:avLst/>
          </a:prstGeom>
          <a:ln w="28575">
            <a:solidFill>
              <a:srgbClr val="8B3D9A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5" descr="CCO_ONC_ForPPT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13" y="328613"/>
            <a:ext cx="2004344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4953E1-DE4E-43A2-ACB2-27FF4F4F023B}"/>
              </a:ext>
            </a:extLst>
          </p:cNvPr>
          <p:cNvCxnSpPr/>
          <p:nvPr userDrawn="1"/>
        </p:nvCxnSpPr>
        <p:spPr bwMode="auto">
          <a:xfrm>
            <a:off x="-10718" y="3662363"/>
            <a:ext cx="9160674" cy="0"/>
          </a:xfrm>
          <a:prstGeom prst="line">
            <a:avLst/>
          </a:prstGeom>
          <a:ln w="28575">
            <a:solidFill>
              <a:srgbClr val="8B3D9A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041650"/>
            <a:ext cx="38862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447676" y="1600200"/>
            <a:ext cx="8458200" cy="2057400"/>
          </a:xfrm>
        </p:spPr>
        <p:txBody>
          <a:bodyPr/>
          <a:lstStyle>
            <a:lvl1pPr>
              <a:defRPr sz="292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6994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238127"/>
            <a:ext cx="8154333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06" y="1513047"/>
            <a:ext cx="8158147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353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330201"/>
            <a:ext cx="8433112" cy="5250792"/>
          </a:xfrm>
          <a:prstGeom prst="rect">
            <a:avLst/>
          </a:prstGeom>
        </p:spPr>
        <p:txBody>
          <a:bodyPr anchorCtr="1"/>
          <a:lstStyle>
            <a:lvl1pPr algn="ctr">
              <a:defRPr sz="3001" b="1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0247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38127"/>
            <a:ext cx="8154334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510730"/>
            <a:ext cx="3981958" cy="4678738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951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6" y="1510730"/>
            <a:ext cx="3922177" cy="4679462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951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1753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6" y="1510730"/>
            <a:ext cx="3922177" cy="4665746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20" y="238127"/>
            <a:ext cx="8154333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510730"/>
            <a:ext cx="3981958" cy="4678738"/>
          </a:xfrm>
          <a:prstGeom prst="rect">
            <a:avLst/>
          </a:prstGeom>
        </p:spPr>
        <p:txBody>
          <a:bodyPr/>
          <a:lstStyle>
            <a:lvl1pPr>
              <a:defRPr sz="2101"/>
            </a:lvl1pPr>
            <a:lvl2pPr>
              <a:defRPr sz="1951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478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38127"/>
            <a:ext cx="8355791" cy="11033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89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26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1447" y="1448747"/>
            <a:ext cx="4140529" cy="4500576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52022" y="1448748"/>
            <a:ext cx="4140530" cy="4500574"/>
          </a:xfrm>
        </p:spPr>
        <p:txBody>
          <a:bodyPr t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6" name="Afbeelding 15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7" name="Afbeelding 16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7" y="-4763"/>
            <a:ext cx="9160673" cy="454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EEAC070-5EDC-47A9-9DF1-B2E80C7740CB}"/>
              </a:ext>
            </a:extLst>
          </p:cNvPr>
          <p:cNvCxnSpPr/>
          <p:nvPr userDrawn="1"/>
        </p:nvCxnSpPr>
        <p:spPr bwMode="auto">
          <a:xfrm>
            <a:off x="-10719" y="4519613"/>
            <a:ext cx="915471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3071" y="5876925"/>
            <a:ext cx="275463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64" y="4856674"/>
            <a:ext cx="8462962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chemeClr val="accent6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239715"/>
            <a:ext cx="8433012" cy="1674813"/>
          </a:xfrm>
          <a:prstGeom prst="rect">
            <a:avLst/>
          </a:prstGeom>
        </p:spPr>
        <p:txBody>
          <a:bodyPr/>
          <a:lstStyle>
            <a:lvl1pPr algn="ctr">
              <a:defRPr sz="2926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20" y="1895477"/>
            <a:ext cx="8154333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accent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813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448" y="1448747"/>
            <a:ext cx="4140529" cy="720092"/>
          </a:xfrm>
        </p:spPr>
        <p:txBody>
          <a:bodyPr lIns="36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1448" y="2168839"/>
            <a:ext cx="4140529" cy="3780483"/>
          </a:xfrm>
        </p:spPr>
        <p:txBody>
          <a:bodyPr lIns="360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448747"/>
            <a:ext cx="4140529" cy="72009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752023" y="2174875"/>
            <a:ext cx="4140529" cy="37744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Rechthoek 9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9" name="Afbeelding 18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20" name="Afbeelding 19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1" name="Rechthoek 20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0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2" name="Rechthoek 11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fbeelding 12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7" name="Afbeelding 16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1" name="Afbeelding 10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9" name="Afbeelding 18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20" name="Rechthoek 19"/>
          <p:cNvSpPr/>
          <p:nvPr userDrawn="1"/>
        </p:nvSpPr>
        <p:spPr>
          <a:xfrm>
            <a:off x="252000" y="1088701"/>
            <a:ext cx="8640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3" name="Afbeelding 12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273050"/>
            <a:ext cx="288067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71884" y="273051"/>
            <a:ext cx="4860929" cy="56762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11188" y="1435101"/>
            <a:ext cx="2880673" cy="45142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 descr="AZTU_be_Powerpoint_balk-o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11188" y="6336000"/>
            <a:ext cx="2133600" cy="252000"/>
          </a:xfrm>
        </p:spPr>
        <p:txBody>
          <a:bodyPr/>
          <a:lstStyle>
            <a:lvl1pPr>
              <a:defRPr sz="900"/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772000" y="6336000"/>
            <a:ext cx="3600000" cy="252000"/>
          </a:xfrm>
        </p:spPr>
        <p:txBody>
          <a:bodyPr/>
          <a:lstStyle>
            <a:lvl1pPr>
              <a:defRPr sz="900"/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0" y="6346800"/>
            <a:ext cx="251448" cy="252000"/>
          </a:xfrm>
        </p:spPr>
        <p:txBody>
          <a:bodyPr/>
          <a:lstStyle/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 descr="AZTU_be_Powerpoint_logo_kle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0" y="6350400"/>
            <a:ext cx="252000" cy="252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14" descr="AZTU_be_Powerpoint_balk-on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448" y="6606000"/>
            <a:ext cx="8892552" cy="252000"/>
          </a:xfrm>
          <a:prstGeom prst="rect">
            <a:avLst/>
          </a:prstGeom>
        </p:spPr>
      </p:pic>
      <p:pic>
        <p:nvPicPr>
          <p:cNvPr id="16" name="Afbeelding 15" descr="AZTU_be_Powerpoint_logo_klei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37781" y="6084000"/>
            <a:ext cx="1408060" cy="4266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8" y="1808793"/>
            <a:ext cx="7921625" cy="4317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11188" y="6282000"/>
            <a:ext cx="213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72000" y="6282000"/>
            <a:ext cx="3600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282000"/>
            <a:ext cx="288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  <p:sldLayoutId id="2147483653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8" y="1808793"/>
            <a:ext cx="7921625" cy="4317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11188" y="6282000"/>
            <a:ext cx="213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72000" y="6282000"/>
            <a:ext cx="3600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282000"/>
            <a:ext cx="288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9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8" y="1808793"/>
            <a:ext cx="7921625" cy="4317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11188" y="6282000"/>
            <a:ext cx="21336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3A1C-D709-4235-B2A1-D92C1525A808}" type="datetimeFigureOut">
              <a:rPr lang="nl-NL" smtClean="0"/>
              <a:pPr/>
              <a:t>15-1-2019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72000" y="6282000"/>
            <a:ext cx="3600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282000"/>
            <a:ext cx="2880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B70AE9FA-DF25-4E59-B064-E9ADCD1C48A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30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457320" y="238125"/>
            <a:ext cx="815433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50173" y="1517650"/>
            <a:ext cx="8161479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6088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1" b="1">
          <a:solidFill>
            <a:schemeClr val="tx2"/>
          </a:solidFill>
          <a:latin typeface="Arial" charset="0"/>
        </a:defRPr>
      </a:lvl5pPr>
      <a:lvl6pPr marL="342991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6pPr>
      <a:lvl7pPr marL="685983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7pPr>
      <a:lvl8pPr marL="1028974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8pPr>
      <a:lvl9pPr marL="1371966" algn="l" rtl="0" fontAlgn="base">
        <a:spcBef>
          <a:spcPct val="0"/>
        </a:spcBef>
        <a:spcAft>
          <a:spcPct val="0"/>
        </a:spcAft>
        <a:defRPr sz="2626" b="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Wingdings" panose="05000000000000000000" pitchFamily="2" charset="2"/>
        <a:buChar char="§"/>
        <a:defRPr sz="2101">
          <a:solidFill>
            <a:srgbClr val="FEFDDE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951">
          <a:solidFill>
            <a:srgbClr val="FEFDDE"/>
          </a:solidFill>
          <a:latin typeface="+mn-lt"/>
        </a:defRPr>
      </a:lvl2pPr>
      <a:lvl3pPr marL="857479" indent="-171496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800">
          <a:solidFill>
            <a:srgbClr val="FEFDDE"/>
          </a:solidFill>
          <a:latin typeface="+mn-lt"/>
        </a:defRPr>
      </a:lvl3pPr>
      <a:lvl4pPr marL="1200470" indent="-171496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650">
          <a:solidFill>
            <a:srgbClr val="FEFDDE"/>
          </a:solidFill>
          <a:latin typeface="+mn-lt"/>
        </a:defRPr>
      </a:lvl4pPr>
      <a:lvl5pPr marL="1543461" indent="-171496" algn="l" rtl="0" eaLnBrk="0" fontAlgn="base" hangingPunct="0">
        <a:lnSpc>
          <a:spcPct val="90000"/>
        </a:lnSpc>
        <a:spcBef>
          <a:spcPts val="750"/>
        </a:spcBef>
        <a:spcAft>
          <a:spcPts val="525"/>
        </a:spcAft>
        <a:buClr>
          <a:srgbClr val="FEFDDE"/>
        </a:buClr>
        <a:buFont typeface="Arial" panose="020B0604020202020204" pitchFamily="34" charset="0"/>
        <a:buChar char="–"/>
        <a:defRPr sz="1500">
          <a:solidFill>
            <a:srgbClr val="FEFDDE"/>
          </a:solidFill>
          <a:latin typeface="+mn-lt"/>
        </a:defRPr>
      </a:lvl5pPr>
      <a:lvl6pPr marL="1886453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9444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2436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5427" indent="-171496" algn="l" rtl="0" fontAlgn="base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google.com/url?sa=i&amp;rct=j&amp;q=stamceltransplantatie&amp;source=images&amp;cd=&amp;cad=rja&amp;docid=1O7h_0j-OolGZM&amp;tbnid=9vpDDSnPLmOzWM:&amp;ved=0CAUQjRw&amp;url=http://hodgkin3b.wordpress.com/kuren/beam-autologe-stamceltransplantatie-juni-09-tot-6-juli-09/fotos-stamceltransplantatie/&amp;ei=6d-IUvjaBamh0QX3k4FY&amp;bvm=bv.56643336,d.d2k&amp;psig=AFQjCNFrwz7bUpccaaYaDgHzlg9T9fmzRg&amp;ust=1384788206574332" TargetMode="External"/><Relationship Id="rId7" Type="http://schemas.openxmlformats.org/officeDocument/2006/relationships/hyperlink" Target="http://www.google.com/url?sa=i&amp;rct=j&amp;q=steriele%20kamer%20stamceltransplantatie&amp;source=images&amp;cd=&amp;cad=rja&amp;docid=IhC-k4ShgGuZSM&amp;tbnid=yMTumwsqaJ5E6M:&amp;ved=0CAUQjRw&amp;url=http://mijncllkar.blogspot.com/2008_11_01_archive.html&amp;ei=3-CIUpnEDJO10QXbioGoCw&amp;bvm=bv.56643336,d.d2k&amp;psig=AFQjCNGbpdRX6UlqK_KorxgiQnfmeGtrbA&amp;ust=138478846313901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hyperlink" Target="http://www.google.com/url?sa=i&amp;rct=j&amp;q=stamceltransplantatie&amp;source=images&amp;cd=&amp;cad=rja&amp;docid=TqB3W7SVLYGh7M&amp;tbnid=bhndNZLqyuHqJM:&amp;ved=0CAUQjRw&amp;url=http://www.standaard.be/cnt/d03naiie&amp;ei=CuCIUpjtNeqM0AXXiYHYAw&amp;bvm=bv.56643336,d.d2k&amp;psig=AFQjCNFrwz7bUpccaaYaDgHzlg9T9fmzRg&amp;ust=1384788206574332" TargetMode="External"/><Relationship Id="rId10" Type="http://schemas.openxmlformats.org/officeDocument/2006/relationships/hyperlink" Target="http://www.google.be/url?sa=i&amp;rct=j&amp;q=&amp;esrc=s&amp;source=images&amp;cd=&amp;cad=rja&amp;uact=8&amp;ved=0ahUKEwjsg_2y9ZXUAhXKIVAKHUQmBysQjRwIBw&amp;url=http://www.stichtingmetoyou.be/nl/leukemie/stamcellen.php&amp;psig=AFQjCNELZ4kQKtU3zi-t61Fn8xdUXrIuGA&amp;ust=1496175256664277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google.be/url?sa=i&amp;rct=j&amp;q=&amp;esrc=s&amp;source=images&amp;cd=&amp;cad=rja&amp;uact=8&amp;ved=0ahUKEwjNl5nBwYfMAhXEvxQKHXdEDQ0QjRwIBw&amp;url=http://www.plasticsurgery.org/news/plastic-surgery-blog/plastic-surgery-and-regenerative-medicine.html&amp;bvm=bv.119028448,d.d24&amp;psig=AFQjCNFO-EplQCYxhfAWTDTKgix8DWm1tA&amp;ust=1460495707354729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be/url?sa=i&amp;rct=j&amp;q=&amp;esrc=s&amp;source=images&amp;cd=&amp;cad=rja&amp;uact=8&amp;ved=0ahUKEwjD6q79xYfMAhWJUBQKHZ4cDrMQjRwIBw&amp;url=http://www.cancer.gov/types/myeloma&amp;bvm=bv.119028448,d.d24&amp;psig=AFQjCNGgvehehu9DGXHiCRdE6lICVmQnsg&amp;ust=146049708047052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/url?sa=i&amp;rct=j&amp;q=autologous+stem+cell+transplantation&amp;source=images&amp;cd=&amp;cad=rja&amp;docid=nPYbKGZTcCuQpM&amp;tbnid=n10zN5a6qPyTLM:&amp;ved=0CAUQjRw&amp;url=http://www.nature.com/nature/journal/v435/n7042/fig_tab/nature03728_F1.html&amp;ei=uOeRUsLSFtGl0wWWwIC4Ag&amp;bvm=bv.56988011,d.d2k&amp;psig=AFQjCNFcReKBoYf5eUUYw6oYFZgDUoqueg&amp;ust=138537971152720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/url?sa=i&amp;rct=j&amp;q=autologous+stem+cell+transplantation&amp;source=images&amp;cd=&amp;cad=rja&amp;docid=nPYbKGZTcCuQpM&amp;tbnid=n10zN5a6qPyTLM:&amp;ved=0CAUQjRw&amp;url=http://www.nature.com/nature/journal/v435/n7042/fig_tab/nature03728_F1.html&amp;ei=uOeRUsLSFtGl0wWWwIC4Ag&amp;bvm=bv.56988011,d.d2k&amp;psig=AFQjCNFcReKBoYf5eUUYw6oYFZgDUoqueg&amp;ust=138537971152720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be/url?sa=i&amp;rct=j&amp;q=&amp;esrc=s&amp;source=images&amp;cd=&amp;cad=rja&amp;uact=8&amp;ved=0ahUKEwi65t_t95rUAhXKLVAKHdW5D3EQjRwIBw&amp;url=https://www.uzleuven.be/nl/downloads&amp;psig=AFQjCNE3znsSyl7cHY-mfGQlVTPkEfhJbQ&amp;ust=1496347737270513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s://www.google.be/url?sa=i&amp;rct=j&amp;q=&amp;esrc=s&amp;source=images&amp;cd=&amp;cad=rja&amp;uact=8&amp;ved=0ahUKEwib6Pux95rUAhUDa1AKHRP9CwoQjRwIBw&amp;url=https://rsv.ruimtevlaanderen.be/RSV/Ruimtelijk-Structuurplan-Vlaanderen/Strategische-projecten/Zoek-naar-projecten/Projecten/projId/35&amp;psig=AFQjCNFlxWahrwA03TExK6rTiEr2JqA3YQ&amp;ust=1496347588876612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www.google.com/url?sa=i&amp;rct=j&amp;q=autologous+stem+cell+transplantation&amp;source=images&amp;cd=&amp;cad=rja&amp;docid=nPYbKGZTcCuQpM&amp;tbnid=n10zN5a6qPyTLM:&amp;ved=0CAUQjRw&amp;url=http://www.nature.com/nature/journal/v435/n7042/fig_tab/nature03728_F1.html&amp;ei=uOeRUsLSFtGl0wWWwIC4Ag&amp;bvm=bv.56988011,d.d2k&amp;psig=AFQjCNFcReKBoYf5eUUYw6oYFZgDUoqueg&amp;ust=1385379711527205" TargetMode="External"/><Relationship Id="rId7" Type="http://schemas.openxmlformats.org/officeDocument/2006/relationships/hyperlink" Target="http://www.google.be/url?sa=i&amp;rct=j&amp;q=&amp;esrc=s&amp;source=images&amp;cd=&amp;cad=rja&amp;uact=8&amp;ved=0ahUKEwio0Z-w9prUAhULK1AKHZalB4UQjRwIBw&amp;url=http://groepvanroey.be/nl/referentieprojecten/az-turnhout-campus-sint-elisabeth&amp;psig=AFQjCNFtF905l78kb0ddMcegvrBCTxBwdA&amp;ust=1496347215095903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com/url?sa=i&amp;rct=j&amp;q=autologous+stem+cell+transplantation&amp;source=images&amp;cd=&amp;cad=rja&amp;docid=xMwodIxtWZI4RM&amp;tbnid=_Xpsu1TB1oISgM:&amp;ved=0CAUQjRw&amp;url=http://www.tovatech.com/blog/10712/lab-refrigerator/when-is-stem-cell-therapy-ineffective-and-why&amp;ei=J-iRUpvlHeyr0gW9yYGoCA&amp;bvm=bv.56988011,d.d2k&amp;psig=AFQjCNFcReKBoYf5eUUYw6oYFZgDUoqueg&amp;ust=1385379711527205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hyperlink" Target="http://www.google.com/url?sa=i&amp;rct=j&amp;q=autologous+stem+cell+transplantation&amp;source=images&amp;cd=&amp;cad=rja&amp;docid=xMwodIxtWZI4RM&amp;tbnid=_Xpsu1TB1oISgM:&amp;ved=0CAUQjRw&amp;url=http://jeanielivingwithmultiplemyeloma.blogspot.com/2010_11_01_archive.html&amp;ei=TuiRUuKBF6Wc0QWuu4G4CA&amp;bvm=bv.56988011,d.d2k&amp;psig=AFQjCNFcReKBoYf5eUUYw6oYFZgDUoqueg&amp;ust=138537971152720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/imgres?q=bone+marrow+harvest&amp;start=143&amp;nord=1&amp;biw=1227&amp;bih=665&amp;tbm=isch&amp;tbnid=mYjbM5k4-e4jbM:&amp;imgrefurl=http://www.intechopen.com/books/stem-cell-biology-in-normal-life-and-diseases/stem-cell-based-auto-grafting-from-innovative-research-toward-clinical-use-in-regenerative-medicine&amp;docid=B1u0Gp1v64bEqM&amp;imgurl=http://www.intechopen.com/source/html/44058/media/image3.jpeg&amp;w=1024&amp;h=768&amp;ei=1uiRUveuD6eQ0AXlgYGgAg&amp;zoom=1&amp;ved=1t:3588,r:56,s:100,i:172&amp;iact=rc&amp;page=8&amp;tbnh=150&amp;tbnw=216&amp;ndsp=20&amp;tx=131&amp;ty=89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artblog.net/post/101918657814/why-do-we-use-liquid-nitrogen-by-jen-bowdrey" TargetMode="External"/><Relationship Id="rId13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12" Type="http://schemas.openxmlformats.org/officeDocument/2006/relationships/hyperlink" Target="http://www.google.be/url?sa=i&amp;rct=j&amp;q=&amp;esrc=s&amp;source=images&amp;cd=&amp;cad=rja&amp;uact=8&amp;ved=0ahUKEwjcxKOQ_5rUAhWGKlAKHd2FBe4QjRwIBw&amp;url=http://alphacord.com/blog/2015/02/11/cryopreservation/&amp;psig=AFQjCNHttyWsXs9FrA4fFOrk1OxOq21DMA&amp;ust=1496349671741193" TargetMode="External"/><Relationship Id="rId2" Type="http://schemas.openxmlformats.org/officeDocument/2006/relationships/hyperlink" Target="https://www.google.be/url?sa=i&amp;rct=j&amp;q=&amp;esrc=s&amp;source=images&amp;cd=&amp;cad=rja&amp;uact=8&amp;ved=0ahUKEwi80d-bgZvUAhXEfFAKHbZIDqIQjRwIBw&amp;url=https://hodgkin3b.wordpress.com/kuren/beam-autologe-stamceltransplantatie-juni-09-tot-6-juli-09/fotos-stamceltransplantatie/&amp;psig=AFQjCNGb7STrnWsJI7ojYQhLPXnPMzMZyQ&amp;ust=149634987406960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be/url?sa=i&amp;rct=j&amp;q=&amp;esrc=s&amp;source=images&amp;cd=&amp;cad=rja&amp;uact=8&amp;ved=0ahUKEwjyie2g_onMAhVEPBQKHYYCDWIQjRwIBw&amp;url=http://www.barkey.de/en/medical-technology/plasma-thawing-devices.html&amp;bvm=bv.119408272,d.d24&amp;psig=AFQjCNGtMwbYrt8E8T81IofDLao1JFdCsw&amp;ust=1460580924852350" TargetMode="External"/><Relationship Id="rId11" Type="http://schemas.openxmlformats.org/officeDocument/2006/relationships/image" Target="../media/image59.jpeg"/><Relationship Id="rId5" Type="http://schemas.openxmlformats.org/officeDocument/2006/relationships/image" Target="../media/image56.jpeg"/><Relationship Id="rId10" Type="http://schemas.openxmlformats.org/officeDocument/2006/relationships/hyperlink" Target="http://www.google.be/url?sa=i&amp;rct=j&amp;q=&amp;esrc=s&amp;source=images&amp;cd=&amp;cad=rja&amp;uact=8&amp;ved=0ahUKEwi7wZe6_ZrUAhVIK1AKHSm2CssQjRwIBw&amp;url=http://www.idahostatesman.com/living/health-fitness/article111225312.html&amp;psig=AFQjCNE8rRIilJeFyYRdAf9e1BvWNOyHhA&amp;ust=1496348982479132" TargetMode="External"/><Relationship Id="rId4" Type="http://schemas.openxmlformats.org/officeDocument/2006/relationships/hyperlink" Target="http://www.google.be/url?sa=i&amp;rct=j&amp;q=&amp;esrc=s&amp;source=images&amp;cd=&amp;cad=rja&amp;uact=8&amp;ved=0ahUKEwj9grrW_YnMAhXKVhQKHYe-CEoQjRwIBw&amp;url=http://www.cryoservice.co.uk/vapour-shippers.aspx?FP&amp;psig=AFQjCNEtukkIL1s7Vq2clkF6gXTuGGdZig&amp;ust=1460580801767495" TargetMode="External"/><Relationship Id="rId9" Type="http://schemas.openxmlformats.org/officeDocument/2006/relationships/image" Target="../media/image58.jpeg"/><Relationship Id="rId1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67B1BF8-C288-4182-827D-3ED47ADEE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93" y="821376"/>
            <a:ext cx="3941245" cy="39412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6" y="4006825"/>
            <a:ext cx="7921625" cy="2339975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Nocturne</a:t>
            </a:r>
            <a:br>
              <a:rPr lang="nl-NL" dirty="0"/>
            </a:br>
            <a:r>
              <a:rPr lang="nl-NL" dirty="0"/>
              <a:t>immunotherapie en andere nieuwe kankerbehandelingen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1186" y="3248977"/>
            <a:ext cx="7921625" cy="1320164"/>
          </a:xfrm>
        </p:spPr>
        <p:txBody>
          <a:bodyPr/>
          <a:lstStyle/>
          <a:p>
            <a:r>
              <a:rPr lang="nl-NL" dirty="0"/>
              <a:t>Start om 19.30 uur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AE9FA-DF25-4E59-B064-E9ADCD1C48A7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32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Beenmerg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132856"/>
            <a:ext cx="4385102" cy="27363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079" y="1771451"/>
            <a:ext cx="4730921" cy="316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Beenmergstamcellen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11835"/>
          <a:stretch/>
        </p:blipFill>
        <p:spPr>
          <a:xfrm>
            <a:off x="1259632" y="1268761"/>
            <a:ext cx="5976664" cy="33277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b="23367"/>
          <a:stretch/>
        </p:blipFill>
        <p:spPr>
          <a:xfrm>
            <a:off x="1259632" y="4744738"/>
            <a:ext cx="5976664" cy="16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2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Toepassingsgebied  stamcellen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sz="2000" dirty="0"/>
              <a:t>Hooggespannen verwachtingen: </a:t>
            </a:r>
            <a:r>
              <a:rPr lang="nl-BE" sz="2000" dirty="0">
                <a:solidFill>
                  <a:srgbClr val="C00000"/>
                </a:solidFill>
              </a:rPr>
              <a:t>hoop</a:t>
            </a:r>
            <a:r>
              <a:rPr lang="nl-BE" sz="2000" dirty="0"/>
              <a:t> op stamceltherapie als enige </a:t>
            </a:r>
            <a:r>
              <a:rPr lang="nl-BE" sz="2000" dirty="0">
                <a:solidFill>
                  <a:srgbClr val="C00000"/>
                </a:solidFill>
              </a:rPr>
              <a:t>uitweg op beterschap of genezing</a:t>
            </a:r>
          </a:p>
          <a:p>
            <a:endParaRPr lang="nl-BE" sz="2000" dirty="0"/>
          </a:p>
          <a:p>
            <a:r>
              <a:rPr lang="nl-BE" sz="2000" dirty="0"/>
              <a:t>Tal van ziekten worden veroorzaakt door slecht functioneren of afsterven van bepaalde celtypes: verre </a:t>
            </a:r>
            <a:r>
              <a:rPr lang="nl-BE" sz="2000" dirty="0">
                <a:solidFill>
                  <a:srgbClr val="C00000"/>
                </a:solidFill>
              </a:rPr>
              <a:t>toekomstmuziek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 err="1"/>
              <a:t>Insulineproducerende</a:t>
            </a:r>
            <a:r>
              <a:rPr lang="nl-BE" sz="1600" dirty="0"/>
              <a:t> cellen bij diabetici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Neuronen die dopamine aanmaken bij Parkinson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Retinacellen  bij progressieve blindheid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Hartspiercellen na hartinfarct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Zenuwcellen in het </a:t>
            </a:r>
            <a:r>
              <a:rPr lang="nl-BE" sz="1600" dirty="0" err="1"/>
              <a:t>ruggemerg</a:t>
            </a:r>
            <a:r>
              <a:rPr lang="nl-BE" sz="1600" dirty="0"/>
              <a:t> na </a:t>
            </a:r>
            <a:r>
              <a:rPr lang="nl-BE" sz="1600" dirty="0" err="1"/>
              <a:t>dwarslesie</a:t>
            </a:r>
            <a:endParaRPr lang="nl-BE" sz="1600" dirty="0"/>
          </a:p>
          <a:p>
            <a:pPr lvl="2">
              <a:buFont typeface="Wingdings" panose="05000000000000000000" pitchFamily="2" charset="2"/>
              <a:buChar char="§"/>
            </a:pPr>
            <a:endParaRPr lang="nl-BE" sz="1600" dirty="0"/>
          </a:p>
          <a:p>
            <a:r>
              <a:rPr lang="nl-BE" sz="2000" dirty="0"/>
              <a:t>Stamceltherapieën die wel </a:t>
            </a:r>
            <a:r>
              <a:rPr lang="nl-BE" sz="2000" dirty="0">
                <a:solidFill>
                  <a:srgbClr val="C00000"/>
                </a:solidFill>
              </a:rPr>
              <a:t>succesvol</a:t>
            </a:r>
            <a:r>
              <a:rPr lang="nl-BE" sz="2000" dirty="0"/>
              <a:t> zijn:</a:t>
            </a:r>
          </a:p>
          <a:p>
            <a:pPr lvl="2"/>
            <a:r>
              <a:rPr lang="nl-BE" sz="1600" dirty="0"/>
              <a:t>Beenmerg- en stamceltransplantatie bij kanker</a:t>
            </a:r>
          </a:p>
          <a:p>
            <a:pPr lvl="2"/>
            <a:r>
              <a:rPr lang="nl-BE" sz="1600" dirty="0"/>
              <a:t>Transplantatie huidcellen bij brandwonden</a:t>
            </a:r>
          </a:p>
          <a:p>
            <a:pPr lvl="2"/>
            <a:r>
              <a:rPr lang="nl-BE" sz="1600" dirty="0"/>
              <a:t>Celtherapie </a:t>
            </a:r>
            <a:r>
              <a:rPr lang="nl-BE" sz="1600"/>
              <a:t>bij kraakbeenletsels</a:t>
            </a:r>
            <a:endParaRPr lang="nl-BE" sz="1600" dirty="0"/>
          </a:p>
          <a:p>
            <a:pPr lvl="2"/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401243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Toepassingsgebied  stamcellen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nl-BE" sz="1800" dirty="0"/>
          </a:p>
          <a:p>
            <a:r>
              <a:rPr lang="nl-BE" sz="1800" dirty="0"/>
              <a:t>Modelsysteem voor groei, ontwikkeling en ziekte</a:t>
            </a:r>
          </a:p>
          <a:p>
            <a:endParaRPr lang="nl-BE" sz="1800" dirty="0"/>
          </a:p>
          <a:p>
            <a:r>
              <a:rPr lang="nl-BE" sz="1800" dirty="0"/>
              <a:t>Instrument voor bepalen van toxiciteit</a:t>
            </a:r>
          </a:p>
          <a:p>
            <a:endParaRPr lang="nl-BE" sz="1800" dirty="0"/>
          </a:p>
          <a:p>
            <a:r>
              <a:rPr lang="nl-BE" sz="1800" dirty="0"/>
              <a:t>Aangrijpingspunt voor geneesmiddelenonderzoek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632975"/>
            <a:ext cx="2010190" cy="13123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45" y="1632975"/>
            <a:ext cx="2009078" cy="131236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3076" t="2750" r="16980" b="2750"/>
          <a:stretch/>
        </p:blipFill>
        <p:spPr>
          <a:xfrm>
            <a:off x="4644008" y="3284984"/>
            <a:ext cx="2010190" cy="13123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346" y="3284984"/>
            <a:ext cx="2009078" cy="131236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4936993"/>
            <a:ext cx="2363731" cy="13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Stamceltransplantatie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Transplantatie met bloedvormende stamcellen behoort definitief tot de routine verworvenheden van de moderne geneeskunde</a:t>
            </a:r>
          </a:p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45024"/>
            <a:ext cx="2771284" cy="155122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265" y="3645024"/>
            <a:ext cx="2770039" cy="15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Stamceltransplantatie in AZ Turnhout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Autologe stamceltransplantatie</a:t>
            </a:r>
          </a:p>
          <a:p>
            <a:pPr lvl="1"/>
            <a:r>
              <a:rPr lang="nl-BE" dirty="0"/>
              <a:t>Transplantatie met EIGEN stamcellen</a:t>
            </a:r>
          </a:p>
          <a:p>
            <a:pPr lvl="1"/>
            <a:r>
              <a:rPr lang="nl-BE" dirty="0"/>
              <a:t>Behandeling van Lymfomen en Ziekte van </a:t>
            </a:r>
            <a:r>
              <a:rPr lang="nl-BE" dirty="0" err="1"/>
              <a:t>Kahler</a:t>
            </a: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Allogene stamceltransplantatie</a:t>
            </a:r>
          </a:p>
          <a:p>
            <a:pPr lvl="1"/>
            <a:r>
              <a:rPr lang="nl-BE" dirty="0"/>
              <a:t>Transplantatie met DONOR stamcellen</a:t>
            </a:r>
          </a:p>
          <a:p>
            <a:pPr lvl="1"/>
            <a:r>
              <a:rPr lang="nl-BE" dirty="0"/>
              <a:t>Behandeling van Acute Leukemie en andere vormen van beenmergkanker</a:t>
            </a:r>
          </a:p>
          <a:p>
            <a:pPr lvl="1"/>
            <a:r>
              <a:rPr lang="nl-BE" dirty="0"/>
              <a:t>Voorbereiding en nazorg AZ Turnhout</a:t>
            </a:r>
          </a:p>
          <a:p>
            <a:pPr lvl="1"/>
            <a:r>
              <a:rPr lang="nl-BE" dirty="0"/>
              <a:t>Transplantatie in Universitair Centrum</a:t>
            </a:r>
          </a:p>
        </p:txBody>
      </p:sp>
    </p:spTree>
    <p:extLst>
      <p:ext uri="{BB962C8B-B14F-4D97-AF65-F5344CB8AC3E}">
        <p14:creationId xmlns:p14="http://schemas.microsoft.com/office/powerpoint/2010/main" val="3302097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11801" y="1088719"/>
            <a:ext cx="7921012" cy="1260161"/>
          </a:xfrm>
        </p:spPr>
        <p:txBody>
          <a:bodyPr>
            <a:normAutofit fontScale="90000"/>
          </a:bodyPr>
          <a:lstStyle/>
          <a:p>
            <a:r>
              <a:rPr lang="nl-NL" dirty="0"/>
              <a:t>Zorgtraject </a:t>
            </a:r>
            <a:br>
              <a:rPr lang="nl-NL" dirty="0"/>
            </a:br>
            <a:r>
              <a:rPr lang="nl-NL" dirty="0"/>
              <a:t>Autologe Stamceltransplantatie</a:t>
            </a:r>
            <a:br>
              <a:rPr lang="nl-NL" dirty="0"/>
            </a:br>
            <a:r>
              <a:rPr lang="nl-NL" dirty="0"/>
              <a:t>in AZ Turnhout</a:t>
            </a:r>
          </a:p>
        </p:txBody>
      </p:sp>
      <p:pic>
        <p:nvPicPr>
          <p:cNvPr id="6" name="Picture 2" descr="http://t3.gstatic.com/images?q=tbn:ANd9GcQby2IpCexWnqkEzYhbnh9kKGneo9XKX104FcicAvQDvl9qEwN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9826" y="3398557"/>
            <a:ext cx="1676070" cy="1512168"/>
          </a:xfrm>
          <a:prstGeom prst="rect">
            <a:avLst/>
          </a:prstGeom>
          <a:noFill/>
        </p:spPr>
      </p:pic>
      <p:pic>
        <p:nvPicPr>
          <p:cNvPr id="7" name="Picture 4" descr="http://1.standaardcdn.be/Assets/Images_Upload/2012/03/11/D7_GH73N7QPE.1_FC_12_stamcel.jpg?maxheight=416&amp;maxwidth=568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7126" y="3398557"/>
            <a:ext cx="1658970" cy="1526252"/>
          </a:xfrm>
          <a:prstGeom prst="rect">
            <a:avLst/>
          </a:prstGeom>
          <a:noFill/>
        </p:spPr>
      </p:pic>
      <p:pic>
        <p:nvPicPr>
          <p:cNvPr id="9" name="Picture 6" descr="http://t2.gstatic.com/images?q=tbn:ANd9GcQLvVOs9Fpqkdy_k0SdhH6Q-8lc6AYubKUEl8Mq-gFYT-pmf-Iv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7018" y="3398556"/>
            <a:ext cx="1669278" cy="1512169"/>
          </a:xfrm>
          <a:prstGeom prst="rect">
            <a:avLst/>
          </a:prstGeom>
          <a:noFill/>
        </p:spPr>
      </p:pic>
      <p:sp>
        <p:nvSpPr>
          <p:cNvPr id="55298" name="AutoShape 2" descr="Afbeeldingsresultaat voor beenmergtransplantat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5300" name="AutoShape 4" descr="Afbeeldingsresultaat voor beenmergtransplantat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5302" name="Picture 6" descr="https://upload.wikimedia.org/wikipedia/commons/thumb/c/cb/Bone_marrow_biopsy.jpg/1024px-Bone_marrow_biops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398557"/>
            <a:ext cx="1821584" cy="1512168"/>
          </a:xfrm>
          <a:prstGeom prst="rect">
            <a:avLst/>
          </a:prstGeom>
          <a:noFill/>
        </p:spPr>
      </p:pic>
      <p:sp>
        <p:nvSpPr>
          <p:cNvPr id="55304" name="AutoShape 8" descr="Afbeeldingsresultaat voor beenmergtransplantat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5306" name="Picture 10" descr="Afbeeldingsresultaat voor beenmergtransplantati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8249" r="12006"/>
          <a:stretch>
            <a:fillRect/>
          </a:stretch>
        </p:blipFill>
        <p:spPr bwMode="auto">
          <a:xfrm>
            <a:off x="7343800" y="3398557"/>
            <a:ext cx="1800200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422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Inleiding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448" y="1664728"/>
            <a:ext cx="8641103" cy="37804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Types stamceltransplantatie: Autoloog versus Allogeen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Indicatiestelling - </a:t>
            </a:r>
            <a:r>
              <a:rPr lang="nl-BE" dirty="0" err="1"/>
              <a:t>Patiëntenselectie</a:t>
            </a:r>
            <a:endParaRPr lang="nl-BE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Stamcelbron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Stamcelcollectie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Transplantprocedure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Posttransplantcomplicaties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Rapportering EBMT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Kwaliteitslabel JACIE</a:t>
            </a:r>
          </a:p>
        </p:txBody>
      </p:sp>
    </p:spTree>
    <p:extLst>
      <p:ext uri="{BB962C8B-B14F-4D97-AF65-F5344CB8AC3E}">
        <p14:creationId xmlns:p14="http://schemas.microsoft.com/office/powerpoint/2010/main" val="2176163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Types stamceltransplantatie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Autoloog versus allogeen</a:t>
            </a:r>
          </a:p>
        </p:txBody>
      </p:sp>
    </p:spTree>
    <p:extLst>
      <p:ext uri="{BB962C8B-B14F-4D97-AF65-F5344CB8AC3E}">
        <p14:creationId xmlns:p14="http://schemas.microsoft.com/office/powerpoint/2010/main" val="277130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Types stamceltransplantatie</a:t>
            </a:r>
          </a:p>
        </p:txBody>
      </p:sp>
      <p:pic>
        <p:nvPicPr>
          <p:cNvPr id="31748" name="Picture 4" descr="http://www.plasticsurgery.org/Images/blog/autologous-vs-allogeneic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0738" y="1247353"/>
            <a:ext cx="6065598" cy="5205983"/>
          </a:xfrm>
          <a:prstGeom prst="rect">
            <a:avLst/>
          </a:prstGeom>
          <a:noFill/>
        </p:spPr>
      </p:pic>
      <p:sp>
        <p:nvSpPr>
          <p:cNvPr id="12" name="Tekstvak 11"/>
          <p:cNvSpPr txBox="1"/>
          <p:nvPr/>
        </p:nvSpPr>
        <p:spPr>
          <a:xfrm>
            <a:off x="323528" y="4077072"/>
            <a:ext cx="331236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nl-BE" b="1" dirty="0"/>
              <a:t>Autoloog: </a:t>
            </a:r>
          </a:p>
          <a:p>
            <a:r>
              <a:rPr lang="nl-BE" dirty="0"/>
              <a:t>Patiënt is donor van zijn eigen stamcellen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724128" y="5589240"/>
            <a:ext cx="331236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nl-BE" b="1" dirty="0"/>
              <a:t>Allogeen: </a:t>
            </a:r>
          </a:p>
          <a:p>
            <a:r>
              <a:rPr lang="nl-BE" dirty="0"/>
              <a:t>Patiënt krijgt stamcellen van gezonde donor</a:t>
            </a:r>
          </a:p>
        </p:txBody>
      </p:sp>
    </p:spTree>
    <p:extLst>
      <p:ext uri="{BB962C8B-B14F-4D97-AF65-F5344CB8AC3E}">
        <p14:creationId xmlns:p14="http://schemas.microsoft.com/office/powerpoint/2010/main" val="36824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611560" y="4448711"/>
            <a:ext cx="8532813" cy="1572577"/>
          </a:xfrm>
        </p:spPr>
        <p:txBody>
          <a:bodyPr>
            <a:normAutofit/>
          </a:bodyPr>
          <a:lstStyle/>
          <a:p>
            <a:r>
              <a:rPr lang="nl-NL" sz="2400" b="1" dirty="0" err="1">
                <a:solidFill>
                  <a:schemeClr val="bg1">
                    <a:lumMod val="50000"/>
                  </a:schemeClr>
                </a:solidFill>
              </a:rPr>
              <a:t>Dr</a:t>
            </a:r>
            <a:r>
              <a:rPr lang="nl-NL" sz="2400" b="1" dirty="0">
                <a:solidFill>
                  <a:schemeClr val="bg1">
                    <a:lumMod val="50000"/>
                  </a:schemeClr>
                </a:solidFill>
              </a:rPr>
              <a:t> Inge </a:t>
            </a:r>
            <a:r>
              <a:rPr lang="nl-NL" sz="2400" b="1" dirty="0" err="1">
                <a:solidFill>
                  <a:schemeClr val="bg1">
                    <a:lumMod val="50000"/>
                  </a:schemeClr>
                </a:solidFill>
              </a:rPr>
              <a:t>Vrelust</a:t>
            </a:r>
            <a:endParaRPr lang="nl-NL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NL" sz="2000" b="1" i="1" dirty="0">
                <a:solidFill>
                  <a:schemeClr val="bg1">
                    <a:lumMod val="50000"/>
                  </a:schemeClr>
                </a:solidFill>
              </a:rPr>
              <a:t>Hematoloog AZ Turnhout – H Hartziekenhuis Mol</a:t>
            </a:r>
          </a:p>
          <a:p>
            <a:r>
              <a:rPr lang="nl-NL" sz="2000" b="1" i="1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611560" y="2780928"/>
            <a:ext cx="8136663" cy="1260161"/>
          </a:xfrm>
        </p:spPr>
        <p:txBody>
          <a:bodyPr>
            <a:noAutofit/>
          </a:bodyPr>
          <a:lstStyle/>
          <a:p>
            <a:r>
              <a:rPr lang="nl-BE" dirty="0"/>
              <a:t>Nocturne</a:t>
            </a:r>
            <a:br>
              <a:rPr lang="nl-BE" dirty="0"/>
            </a:br>
            <a:r>
              <a:rPr lang="nl-BE" sz="3200" dirty="0"/>
              <a:t>10 januari 2019</a:t>
            </a: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>
                <a:solidFill>
                  <a:schemeClr val="bg2"/>
                </a:solidFill>
              </a:rPr>
              <a:t>STAMCELTHERAPIE - CELTHERAPIE </a:t>
            </a:r>
            <a:endParaRPr lang="nl-B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Autologe versus Allogene stamceltransplantatie</a:t>
            </a:r>
          </a:p>
        </p:txBody>
      </p:sp>
      <p:graphicFrame>
        <p:nvGraphicFramePr>
          <p:cNvPr id="9" name="Tijdelijke aanduiding voor inhoud 8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988840"/>
          <a:ext cx="8642350" cy="2667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Autoloog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Allogeen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Altijd donor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Meestal donor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 Europese achtergrond: 90%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nl-BE" dirty="0" err="1">
                          <a:solidFill>
                            <a:srgbClr val="000000"/>
                          </a:solidFill>
                        </a:rPr>
                        <a:t>Niet-europees</a:t>
                      </a: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: 60-80%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Altijd </a:t>
                      </a:r>
                      <a:r>
                        <a:rPr lang="nl-BE" dirty="0" err="1">
                          <a:solidFill>
                            <a:srgbClr val="000000"/>
                          </a:solidFill>
                        </a:rPr>
                        <a:t>engraftment</a:t>
                      </a:r>
                      <a:endParaRPr lang="nl-B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>
                          <a:solidFill>
                            <a:srgbClr val="000000"/>
                          </a:solidFill>
                        </a:rPr>
                        <a:t>Graft</a:t>
                      </a: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nl-BE" dirty="0" err="1">
                          <a:solidFill>
                            <a:srgbClr val="000000"/>
                          </a:solidFill>
                        </a:rPr>
                        <a:t>failure</a:t>
                      </a:r>
                      <a:endParaRPr lang="nl-BE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Nooit afstoting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err="1">
                          <a:solidFill>
                            <a:srgbClr val="000000"/>
                          </a:solidFill>
                        </a:rPr>
                        <a:t>Graft</a:t>
                      </a: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 versus Host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Veilig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 mortaliteit &lt;10%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Hoog risico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nl-BE" dirty="0">
                          <a:solidFill>
                            <a:srgbClr val="000000"/>
                          </a:solidFill>
                        </a:rPr>
                        <a:t> mortaliteit 20-30%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36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Indicatiestelling </a:t>
            </a:r>
          </a:p>
        </p:txBody>
      </p:sp>
    </p:spTree>
    <p:extLst>
      <p:ext uri="{BB962C8B-B14F-4D97-AF65-F5344CB8AC3E}">
        <p14:creationId xmlns:p14="http://schemas.microsoft.com/office/powerpoint/2010/main" val="3687001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Indicatiestelling</a:t>
            </a:r>
          </a:p>
        </p:txBody>
      </p:sp>
      <p:pic>
        <p:nvPicPr>
          <p:cNvPr id="6" name="cuepoint" descr="Indications for autologous and allogeneic transplants"/>
          <p:cNvPicPr>
            <a:picLocks noGrp="1"/>
          </p:cNvPicPr>
          <p:nvPr>
            <p:ph idx="1"/>
          </p:nvPr>
        </p:nvPicPr>
        <p:blipFill>
          <a:blip r:embed="rId2" cstate="print"/>
          <a:srcRect l="4672" t="10333" r="3738" b="6853"/>
          <a:stretch>
            <a:fillRect/>
          </a:stretch>
        </p:blipFill>
        <p:spPr>
          <a:xfrm>
            <a:off x="755576" y="1268760"/>
            <a:ext cx="7560840" cy="5040560"/>
          </a:xfrm>
        </p:spPr>
      </p:pic>
      <p:sp>
        <p:nvSpPr>
          <p:cNvPr id="3" name="Tekstvak 2"/>
          <p:cNvSpPr txBox="1"/>
          <p:nvPr/>
        </p:nvSpPr>
        <p:spPr>
          <a:xfrm>
            <a:off x="5364088" y="5183614"/>
            <a:ext cx="5040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100" b="1" dirty="0">
                <a:solidFill>
                  <a:srgbClr val="000000"/>
                </a:solidFill>
              </a:rPr>
              <a:t>NHL</a:t>
            </a:r>
          </a:p>
        </p:txBody>
      </p:sp>
    </p:spTree>
    <p:extLst>
      <p:ext uri="{BB962C8B-B14F-4D97-AF65-F5344CB8AC3E}">
        <p14:creationId xmlns:p14="http://schemas.microsoft.com/office/powerpoint/2010/main" val="468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Indicatiestelling: Myeloom of Ziekte van </a:t>
            </a:r>
            <a:r>
              <a:rPr lang="nl-BE" dirty="0" err="1"/>
              <a:t>Kahler</a:t>
            </a:r>
            <a:endParaRPr lang="nl-BE" dirty="0"/>
          </a:p>
        </p:txBody>
      </p:sp>
      <p:pic>
        <p:nvPicPr>
          <p:cNvPr id="52228" name="Picture 4" descr="http://www.cancer.gov/PublishedContent/Images/images/cancer-types/cthp/multiplemyeloma-en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7"/>
            <a:ext cx="2160240" cy="2031324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>
            <a:off x="5232758" y="2132857"/>
            <a:ext cx="3528392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nl-BE" b="1" dirty="0"/>
              <a:t> Multiple </a:t>
            </a:r>
            <a:r>
              <a:rPr lang="nl-BE" b="1" dirty="0" err="1"/>
              <a:t>myeloom</a:t>
            </a:r>
            <a:endParaRPr lang="nl-BE" b="1" dirty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nl-BE" b="1" dirty="0"/>
              <a:t> </a:t>
            </a:r>
            <a:r>
              <a:rPr lang="nl-BE" b="1" dirty="0" err="1"/>
              <a:t>Plasmocytoom</a:t>
            </a:r>
            <a:endParaRPr lang="nl-BE" b="1" dirty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nl-BE" b="1" dirty="0"/>
              <a:t> Plasmacelleukemie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nl-BE" b="1" dirty="0"/>
              <a:t> </a:t>
            </a:r>
            <a:r>
              <a:rPr lang="nl-BE" b="1" dirty="0" err="1"/>
              <a:t>Amyloidose</a:t>
            </a:r>
            <a:endParaRPr lang="nl-BE" b="1" dirty="0"/>
          </a:p>
          <a:p>
            <a:endParaRPr lang="nl-BE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7"/>
          <a:stretch/>
        </p:blipFill>
        <p:spPr>
          <a:xfrm>
            <a:off x="323528" y="4336496"/>
            <a:ext cx="2307487" cy="14687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2012642" cy="203132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6"/>
          <a:srcRect r="3400"/>
          <a:stretch/>
        </p:blipFill>
        <p:spPr>
          <a:xfrm>
            <a:off x="2843808" y="4293096"/>
            <a:ext cx="201264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0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Indicatiestelling: Hodgkin of Non Hodgkinlymfoom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1560" y="1844824"/>
            <a:ext cx="3312368" cy="300082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b="1" dirty="0"/>
              <a:t>Hodgkin</a:t>
            </a:r>
          </a:p>
          <a:p>
            <a:pPr>
              <a:lnSpc>
                <a:spcPct val="150000"/>
              </a:lnSpc>
            </a:pPr>
            <a:r>
              <a:rPr lang="nl-BE" b="1" dirty="0"/>
              <a:t>Non Hodgkin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BE" b="1" dirty="0"/>
              <a:t> Diffuus </a:t>
            </a:r>
            <a:r>
              <a:rPr lang="nl-BE" b="1" dirty="0" err="1"/>
              <a:t>grootcellig</a:t>
            </a:r>
            <a:r>
              <a:rPr lang="nl-BE" b="1" dirty="0"/>
              <a:t> B-NHL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BE" b="1" dirty="0"/>
              <a:t> Folliculair B-NHL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BE" b="1" dirty="0"/>
              <a:t> </a:t>
            </a:r>
            <a:r>
              <a:rPr lang="nl-BE" b="1" dirty="0" err="1"/>
              <a:t>Mantelcellymfoom</a:t>
            </a:r>
            <a:endParaRPr lang="nl-BE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BE" b="1" dirty="0"/>
              <a:t> PTCL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BE" b="1" dirty="0"/>
              <a:t> Burkitt lymfoom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844824"/>
            <a:ext cx="1907460" cy="129614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2" b="6344"/>
          <a:stretch/>
        </p:blipFill>
        <p:spPr>
          <a:xfrm>
            <a:off x="6629913" y="1844823"/>
            <a:ext cx="2132162" cy="30008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231" r="50787" b="4308"/>
          <a:stretch/>
        </p:blipFill>
        <p:spPr>
          <a:xfrm>
            <a:off x="4431401" y="3546015"/>
            <a:ext cx="1907460" cy="129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8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Traject stamceltransplantatie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611188" y="3886200"/>
            <a:ext cx="7921625" cy="1775048"/>
          </a:xfrm>
        </p:spPr>
        <p:txBody>
          <a:bodyPr>
            <a:normAutofit fontScale="92500" lnSpcReduction="10000"/>
          </a:bodyPr>
          <a:lstStyle/>
          <a:p>
            <a:r>
              <a:rPr lang="nl-BE" dirty="0"/>
              <a:t>Stamcelbron</a:t>
            </a:r>
          </a:p>
          <a:p>
            <a:r>
              <a:rPr lang="nl-BE" dirty="0"/>
              <a:t>	</a:t>
            </a:r>
            <a:r>
              <a:rPr lang="nl-BE" sz="2600" dirty="0"/>
              <a:t>beenmergoogst</a:t>
            </a:r>
          </a:p>
          <a:p>
            <a:r>
              <a:rPr lang="nl-BE" sz="2600" dirty="0"/>
              <a:t>	</a:t>
            </a:r>
            <a:r>
              <a:rPr lang="nl-BE" sz="2600" dirty="0" err="1"/>
              <a:t>stamcelaferese</a:t>
            </a:r>
            <a:endParaRPr lang="nl-BE" sz="2600" dirty="0"/>
          </a:p>
          <a:p>
            <a:r>
              <a:rPr lang="nl-BE" dirty="0" err="1"/>
              <a:t>Cryopreservatie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93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rc_mi" descr="http://www.nature.com/nature/journal/v435/n7042/images/nature03728-f1.2.jpg">
            <a:hlinkClick r:id="rId2"/>
          </p:cNvPr>
          <p:cNvPicPr>
            <a:picLocks/>
          </p:cNvPicPr>
          <p:nvPr/>
        </p:nvPicPr>
        <p:blipFill>
          <a:blip r:embed="rId3" cstate="print"/>
          <a:srcRect r="29168"/>
          <a:stretch>
            <a:fillRect/>
          </a:stretch>
        </p:blipFill>
        <p:spPr bwMode="auto">
          <a:xfrm>
            <a:off x="611560" y="1916831"/>
            <a:ext cx="6120680" cy="385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827584" y="21328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0000"/>
                </a:solidFill>
              </a:rPr>
              <a:t>Patient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>
            <a:off x="1187624" y="1556792"/>
            <a:ext cx="1224136" cy="3600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699792" y="13407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Inductietherapie</a:t>
            </a:r>
          </a:p>
          <a:p>
            <a:r>
              <a:rPr lang="nl-BE" dirty="0">
                <a:solidFill>
                  <a:srgbClr val="000000"/>
                </a:solidFill>
              </a:rPr>
              <a:t>± 4 maanden</a:t>
            </a:r>
          </a:p>
        </p:txBody>
      </p:sp>
      <p:sp>
        <p:nvSpPr>
          <p:cNvPr id="11" name="PIJL-RECHTS 10"/>
          <p:cNvSpPr/>
          <p:nvPr/>
        </p:nvSpPr>
        <p:spPr>
          <a:xfrm>
            <a:off x="4788024" y="1556792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6084168" y="14127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Stamcelmobilisatie</a:t>
            </a:r>
          </a:p>
        </p:txBody>
      </p:sp>
      <p:sp>
        <p:nvSpPr>
          <p:cNvPr id="13" name="PIJL-OMLAAG 12"/>
          <p:cNvSpPr/>
          <p:nvPr/>
        </p:nvSpPr>
        <p:spPr>
          <a:xfrm>
            <a:off x="6948264" y="1987099"/>
            <a:ext cx="169223" cy="515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630019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Stamcelaferese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8410"/>
            <a:ext cx="969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6300192" y="36357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Beenmergoogst</a:t>
            </a:r>
          </a:p>
        </p:txBody>
      </p:sp>
      <p:sp>
        <p:nvSpPr>
          <p:cNvPr id="16" name="Gebogen pijl 15"/>
          <p:cNvSpPr/>
          <p:nvPr/>
        </p:nvSpPr>
        <p:spPr>
          <a:xfrm rot="10800000">
            <a:off x="6315393" y="5767518"/>
            <a:ext cx="884899" cy="50405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463988" y="5805264"/>
            <a:ext cx="22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0000"/>
                </a:solidFill>
              </a:rPr>
              <a:t>Myeloablatieve</a:t>
            </a:r>
            <a:r>
              <a:rPr lang="nl-BE" dirty="0">
                <a:solidFill>
                  <a:srgbClr val="000000"/>
                </a:solidFill>
              </a:rPr>
              <a:t> chemotherapie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2" y="4079890"/>
            <a:ext cx="23838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6300192" y="48691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Cryopreservatie stamcel/beenmerg</a:t>
            </a:r>
          </a:p>
        </p:txBody>
      </p:sp>
      <p:sp>
        <p:nvSpPr>
          <p:cNvPr id="19" name="PIJL-LINKS 18"/>
          <p:cNvSpPr/>
          <p:nvPr/>
        </p:nvSpPr>
        <p:spPr>
          <a:xfrm>
            <a:off x="3059832" y="6019547"/>
            <a:ext cx="864096" cy="2520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9"/>
          <p:cNvSpPr txBox="1"/>
          <p:nvPr/>
        </p:nvSpPr>
        <p:spPr>
          <a:xfrm>
            <a:off x="611560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Retour autologe stamcellen</a:t>
            </a:r>
          </a:p>
        </p:txBody>
      </p:sp>
      <p:sp>
        <p:nvSpPr>
          <p:cNvPr id="21" name="PIJL-OMHOOG 20"/>
          <p:cNvSpPr/>
          <p:nvPr/>
        </p:nvSpPr>
        <p:spPr>
          <a:xfrm>
            <a:off x="1187624" y="5013176"/>
            <a:ext cx="180020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Traject Stamceltransplantatie</a:t>
            </a:r>
          </a:p>
        </p:txBody>
      </p:sp>
    </p:spTree>
    <p:extLst>
      <p:ext uri="{BB962C8B-B14F-4D97-AF65-F5344CB8AC3E}">
        <p14:creationId xmlns:p14="http://schemas.microsoft.com/office/powerpoint/2010/main" val="1821021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rc_mi" descr="http://www.nature.com/nature/journal/v435/n7042/images/nature03728-f1.2.jpg">
            <a:hlinkClick r:id="rId2"/>
          </p:cNvPr>
          <p:cNvPicPr>
            <a:picLocks/>
          </p:cNvPicPr>
          <p:nvPr/>
        </p:nvPicPr>
        <p:blipFill>
          <a:blip r:embed="rId3" cstate="print"/>
          <a:srcRect t="31301" r="66869" b="24247"/>
          <a:stretch>
            <a:fillRect/>
          </a:stretch>
        </p:blipFill>
        <p:spPr bwMode="auto">
          <a:xfrm>
            <a:off x="323528" y="2348880"/>
            <a:ext cx="28083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827584" y="21328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0000"/>
                </a:solidFill>
              </a:rPr>
              <a:t>Patient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>
            <a:off x="1187624" y="1556792"/>
            <a:ext cx="1224136" cy="3600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699792" y="13407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Inductietherapie</a:t>
            </a:r>
          </a:p>
          <a:p>
            <a:r>
              <a:rPr lang="nl-BE" dirty="0">
                <a:solidFill>
                  <a:srgbClr val="000000"/>
                </a:solidFill>
              </a:rPr>
              <a:t>± 4 maanden</a:t>
            </a:r>
          </a:p>
        </p:txBody>
      </p:sp>
      <p:sp>
        <p:nvSpPr>
          <p:cNvPr id="11" name="PIJL-RECHTS 10"/>
          <p:cNvSpPr/>
          <p:nvPr/>
        </p:nvSpPr>
        <p:spPr>
          <a:xfrm>
            <a:off x="4788024" y="1556792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6084168" y="14127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Stamcelmobilisatie</a:t>
            </a:r>
          </a:p>
        </p:txBody>
      </p:sp>
      <p:sp>
        <p:nvSpPr>
          <p:cNvPr id="13" name="PIJL-OMLAAG 12"/>
          <p:cNvSpPr/>
          <p:nvPr/>
        </p:nvSpPr>
        <p:spPr>
          <a:xfrm>
            <a:off x="6948264" y="1987099"/>
            <a:ext cx="169223" cy="515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630019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Stamcelaferese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8410"/>
            <a:ext cx="969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6300192" y="36357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Beenmergoogst</a:t>
            </a:r>
          </a:p>
        </p:txBody>
      </p:sp>
      <p:sp>
        <p:nvSpPr>
          <p:cNvPr id="16" name="Gebogen pijl 15"/>
          <p:cNvSpPr/>
          <p:nvPr/>
        </p:nvSpPr>
        <p:spPr>
          <a:xfrm rot="10800000">
            <a:off x="6315393" y="5767518"/>
            <a:ext cx="884899" cy="50405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463988" y="5805264"/>
            <a:ext cx="22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0000"/>
                </a:solidFill>
              </a:rPr>
              <a:t>Myeloablatieve</a:t>
            </a:r>
            <a:r>
              <a:rPr lang="nl-BE" dirty="0">
                <a:solidFill>
                  <a:srgbClr val="000000"/>
                </a:solidFill>
              </a:rPr>
              <a:t> chemotherapie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2" y="4079890"/>
            <a:ext cx="23838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6300192" y="48691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Cryopreservatie stamcel/beenmerg</a:t>
            </a:r>
          </a:p>
        </p:txBody>
      </p:sp>
      <p:sp>
        <p:nvSpPr>
          <p:cNvPr id="19" name="PIJL-LINKS 18"/>
          <p:cNvSpPr/>
          <p:nvPr/>
        </p:nvSpPr>
        <p:spPr>
          <a:xfrm>
            <a:off x="3059832" y="6019547"/>
            <a:ext cx="864096" cy="2520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9"/>
          <p:cNvSpPr txBox="1"/>
          <p:nvPr/>
        </p:nvSpPr>
        <p:spPr>
          <a:xfrm>
            <a:off x="611560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Retour autologe stamcellen</a:t>
            </a:r>
          </a:p>
        </p:txBody>
      </p:sp>
      <p:sp>
        <p:nvSpPr>
          <p:cNvPr id="21" name="PIJL-OMHOOG 20"/>
          <p:cNvSpPr/>
          <p:nvPr/>
        </p:nvSpPr>
        <p:spPr>
          <a:xfrm>
            <a:off x="1187624" y="5013176"/>
            <a:ext cx="180020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/>
          <p:cNvSpPr/>
          <p:nvPr/>
        </p:nvSpPr>
        <p:spPr>
          <a:xfrm>
            <a:off x="5076056" y="2204864"/>
            <a:ext cx="3744416" cy="3384376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Traject Stamceltransplantatie</a:t>
            </a:r>
          </a:p>
        </p:txBody>
      </p:sp>
    </p:spTree>
    <p:extLst>
      <p:ext uri="{BB962C8B-B14F-4D97-AF65-F5344CB8AC3E}">
        <p14:creationId xmlns:p14="http://schemas.microsoft.com/office/powerpoint/2010/main" val="291201970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630019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Stamcelaferese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8410"/>
            <a:ext cx="969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6300192" y="36357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Beenmergoogst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2" y="4079890"/>
            <a:ext cx="23838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6300192" y="48691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Cryopreservatie stamcel/beenmerg</a:t>
            </a:r>
          </a:p>
        </p:txBody>
      </p:sp>
      <p:sp>
        <p:nvSpPr>
          <p:cNvPr id="22" name="Rechthoek 21"/>
          <p:cNvSpPr/>
          <p:nvPr/>
        </p:nvSpPr>
        <p:spPr>
          <a:xfrm>
            <a:off x="5076056" y="2204864"/>
            <a:ext cx="3744416" cy="3384376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Traject Stamceltransplantatie</a:t>
            </a:r>
          </a:p>
        </p:txBody>
      </p:sp>
      <p:pic>
        <p:nvPicPr>
          <p:cNvPr id="78850" name="Picture 2" descr="Afbeeldingsresultaat voor gasthuisber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556962"/>
            <a:ext cx="3506224" cy="2240190"/>
          </a:xfrm>
          <a:prstGeom prst="rect">
            <a:avLst/>
          </a:prstGeom>
          <a:noFill/>
        </p:spPr>
      </p:pic>
      <p:pic>
        <p:nvPicPr>
          <p:cNvPr id="78852" name="Picture 4" descr="Afbeeldingsresultaat voor uz leuve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5094582"/>
            <a:ext cx="2015852" cy="544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60967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Afbeeldingsresultaat voor AZ Turnh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5201" y="1"/>
            <a:ext cx="1628798" cy="1628799"/>
          </a:xfrm>
          <a:prstGeom prst="rect">
            <a:avLst/>
          </a:prstGeom>
          <a:noFill/>
        </p:spPr>
      </p:pic>
      <p:pic>
        <p:nvPicPr>
          <p:cNvPr id="23" name="irc_mi" descr="http://www.nature.com/nature/journal/v435/n7042/images/nature03728-f1.2.jpg">
            <a:hlinkClick r:id="rId3"/>
          </p:cNvPr>
          <p:cNvPicPr>
            <a:picLocks/>
          </p:cNvPicPr>
          <p:nvPr/>
        </p:nvPicPr>
        <p:blipFill>
          <a:blip r:embed="rId4" cstate="print"/>
          <a:srcRect t="31301" r="66869" b="24247"/>
          <a:stretch>
            <a:fillRect/>
          </a:stretch>
        </p:blipFill>
        <p:spPr bwMode="auto">
          <a:xfrm>
            <a:off x="323528" y="2348880"/>
            <a:ext cx="28083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827584" y="21328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0000"/>
                </a:solidFill>
              </a:rPr>
              <a:t>Patient</a:t>
            </a:r>
            <a:endParaRPr lang="nl-BE" dirty="0">
              <a:solidFill>
                <a:srgbClr val="000000"/>
              </a:solidFill>
            </a:endParaRPr>
          </a:p>
        </p:txBody>
      </p:sp>
      <p:sp>
        <p:nvSpPr>
          <p:cNvPr id="9" name="Gebogen pijl 8"/>
          <p:cNvSpPr/>
          <p:nvPr/>
        </p:nvSpPr>
        <p:spPr>
          <a:xfrm>
            <a:off x="1187624" y="1556792"/>
            <a:ext cx="1224136" cy="3600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699792" y="13407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Inductietherapie</a:t>
            </a:r>
          </a:p>
          <a:p>
            <a:r>
              <a:rPr lang="nl-BE" dirty="0">
                <a:solidFill>
                  <a:srgbClr val="000000"/>
                </a:solidFill>
              </a:rPr>
              <a:t>± 4 maanden</a:t>
            </a:r>
          </a:p>
        </p:txBody>
      </p:sp>
      <p:sp>
        <p:nvSpPr>
          <p:cNvPr id="11" name="PIJL-RECHTS 10"/>
          <p:cNvSpPr/>
          <p:nvPr/>
        </p:nvSpPr>
        <p:spPr>
          <a:xfrm>
            <a:off x="4788024" y="1556792"/>
            <a:ext cx="93610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6084168" y="14127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Stamcelmobilisatie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30019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Stamcelaferese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8410"/>
            <a:ext cx="969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6300192" y="36357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Beenmergoogst</a:t>
            </a:r>
          </a:p>
        </p:txBody>
      </p:sp>
      <p:sp>
        <p:nvSpPr>
          <p:cNvPr id="16" name="Gebogen pijl 15"/>
          <p:cNvSpPr/>
          <p:nvPr/>
        </p:nvSpPr>
        <p:spPr>
          <a:xfrm rot="10800000">
            <a:off x="6315393" y="5767518"/>
            <a:ext cx="884899" cy="50405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463988" y="5805264"/>
            <a:ext cx="22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0000"/>
                </a:solidFill>
              </a:rPr>
              <a:t>Myeloablatieve</a:t>
            </a:r>
            <a:r>
              <a:rPr lang="nl-BE" dirty="0">
                <a:solidFill>
                  <a:srgbClr val="000000"/>
                </a:solidFill>
              </a:rPr>
              <a:t> chemotherapie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2" y="4079890"/>
            <a:ext cx="23838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PIJL-LINKS 18"/>
          <p:cNvSpPr/>
          <p:nvPr/>
        </p:nvSpPr>
        <p:spPr>
          <a:xfrm>
            <a:off x="3059832" y="6019547"/>
            <a:ext cx="864096" cy="2520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9"/>
          <p:cNvSpPr txBox="1"/>
          <p:nvPr/>
        </p:nvSpPr>
        <p:spPr>
          <a:xfrm>
            <a:off x="611560" y="58052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0000"/>
                </a:solidFill>
              </a:rPr>
              <a:t>Retour autologe stamcellen</a:t>
            </a:r>
          </a:p>
        </p:txBody>
      </p:sp>
      <p:sp>
        <p:nvSpPr>
          <p:cNvPr id="21" name="PIJL-OMHOOG 20"/>
          <p:cNvSpPr/>
          <p:nvPr/>
        </p:nvSpPr>
        <p:spPr>
          <a:xfrm>
            <a:off x="1187624" y="5013176"/>
            <a:ext cx="180020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i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Traject Stamceltransplantatie</a:t>
            </a:r>
          </a:p>
        </p:txBody>
      </p:sp>
      <p:pic>
        <p:nvPicPr>
          <p:cNvPr id="77826" name="Picture 2" descr="Afbeeldingsresultaat voor AZ Turnhout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3353" y="2204864"/>
            <a:ext cx="5514855" cy="3098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6114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51448" y="1448747"/>
            <a:ext cx="8892552" cy="4500576"/>
          </a:xfrm>
        </p:spPr>
        <p:txBody>
          <a:bodyPr/>
          <a:lstStyle/>
          <a:p>
            <a:pPr>
              <a:buNone/>
            </a:pPr>
            <a:r>
              <a:rPr lang="nl-BE" dirty="0"/>
              <a:t>Geneeskunde verlegt de grenzen van het leven</a:t>
            </a:r>
          </a:p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dirty="0"/>
              <a:t>	</a:t>
            </a:r>
            <a:r>
              <a:rPr lang="nl-BE" sz="2000" dirty="0"/>
              <a:t>voorbeelden: 	kunstlong = extracorporele membraan </a:t>
            </a:r>
            <a:r>
              <a:rPr lang="nl-BE" sz="2000" dirty="0" err="1"/>
              <a:t>oxygenatie</a:t>
            </a:r>
            <a:endParaRPr lang="nl-BE" sz="2000" dirty="0"/>
          </a:p>
          <a:p>
            <a:pPr>
              <a:buNone/>
            </a:pPr>
            <a:r>
              <a:rPr lang="nl-BE" sz="2000" dirty="0"/>
              <a:t>				kunsthart = ventriculaire </a:t>
            </a:r>
            <a:r>
              <a:rPr lang="nl-BE" sz="2000" dirty="0" err="1"/>
              <a:t>assist</a:t>
            </a:r>
            <a:r>
              <a:rPr lang="nl-BE" sz="2000" dirty="0"/>
              <a:t> systemen</a:t>
            </a:r>
          </a:p>
          <a:p>
            <a:pPr>
              <a:buNone/>
            </a:pPr>
            <a:r>
              <a:rPr lang="nl-BE" sz="2000" dirty="0"/>
              <a:t>				kunstlever = </a:t>
            </a:r>
            <a:r>
              <a:rPr lang="nl-BE" sz="2000" dirty="0" err="1"/>
              <a:t>bioartificiële</a:t>
            </a:r>
            <a:r>
              <a:rPr lang="nl-BE" sz="2000" dirty="0"/>
              <a:t> lever</a:t>
            </a:r>
          </a:p>
          <a:p>
            <a:pPr>
              <a:buNone/>
            </a:pPr>
            <a:r>
              <a:rPr lang="nl-BE" sz="2000" dirty="0"/>
              <a:t>				kunstnier = hemodialyse/filtratie, …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Stamcelbron: Perifeer bloed </a:t>
            </a:r>
            <a:r>
              <a:rPr lang="nl-BE" dirty="0" err="1"/>
              <a:t>stamcelaferese</a:t>
            </a:r>
            <a:endParaRPr lang="nl-BE" dirty="0"/>
          </a:p>
        </p:txBody>
      </p:sp>
      <p:pic>
        <p:nvPicPr>
          <p:cNvPr id="12" name="Tijdelijke aanduiding voor inhoud 11" descr="The Autologous Stem Cell Transplant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687" t="3079" b="77074"/>
          <a:stretch>
            <a:fillRect/>
          </a:stretch>
        </p:blipFill>
        <p:spPr bwMode="auto">
          <a:xfrm>
            <a:off x="0" y="1988840"/>
            <a:ext cx="47160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Tijdelijke aanduiding voor inhoud 11" descr="The Autologous Stem Cell Transplant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5798" t="22029" r="1449" b="58429"/>
          <a:stretch>
            <a:fillRect/>
          </a:stretch>
        </p:blipFill>
        <p:spPr bwMode="auto">
          <a:xfrm>
            <a:off x="4499992" y="1916832"/>
            <a:ext cx="46085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810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rc_mi" descr="http://www.tovatech.com/article-images/autologous-stem-cell-transplant.jp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358464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rc_mi" descr="http://3.bp.blogspot.com/_OeehD5ONvzY/TNiO8pFRSLI/AAAAAAAAAC4/jgTV8ZC5pQA/s1600/IMG_1621.JPG">
            <a:hlinkClick r:id="rId4"/>
          </p:cNvPr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772816"/>
            <a:ext cx="3707705" cy="32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Stamcelbron: Perifeer bloed </a:t>
            </a:r>
            <a:r>
              <a:rPr lang="nl-BE" dirty="0" err="1"/>
              <a:t>stamcelaferese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542766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Stamcelbron: Beenmergoogst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Heelkundige ingreep</a:t>
            </a:r>
          </a:p>
          <a:p>
            <a:r>
              <a:rPr lang="nl-BE" dirty="0"/>
              <a:t>Algemene narcose</a:t>
            </a:r>
          </a:p>
          <a:p>
            <a:r>
              <a:rPr lang="nl-BE" dirty="0"/>
              <a:t>2-3 uur</a:t>
            </a:r>
          </a:p>
          <a:p>
            <a:r>
              <a:rPr lang="nl-BE" dirty="0"/>
              <a:t>Belangrijk bloedverlies (1L of 15-20mL/kg)</a:t>
            </a:r>
          </a:p>
          <a:p>
            <a:pPr lvl="1"/>
            <a:r>
              <a:rPr lang="nl-BE" dirty="0"/>
              <a:t>Autoloog bloedtransfusie</a:t>
            </a:r>
          </a:p>
          <a:p>
            <a:r>
              <a:rPr lang="nl-BE" dirty="0"/>
              <a:t>Complicaties</a:t>
            </a:r>
          </a:p>
          <a:p>
            <a:pPr lvl="1"/>
            <a:r>
              <a:rPr lang="nl-BE" dirty="0"/>
              <a:t>Bot/spierpijn</a:t>
            </a:r>
          </a:p>
          <a:p>
            <a:pPr lvl="1"/>
            <a:r>
              <a:rPr lang="nl-BE" dirty="0"/>
              <a:t>DVT/LE</a:t>
            </a:r>
          </a:p>
          <a:p>
            <a:pPr lvl="1"/>
            <a:r>
              <a:rPr lang="nl-BE" dirty="0" err="1"/>
              <a:t>osteomyelitis</a:t>
            </a:r>
            <a:endParaRPr lang="nl-BE" dirty="0"/>
          </a:p>
          <a:p>
            <a:pPr lvl="1"/>
            <a:r>
              <a:rPr lang="nl-BE" dirty="0"/>
              <a:t>Herstel 3-tal weken</a:t>
            </a:r>
          </a:p>
          <a:p>
            <a:endParaRPr lang="nl-BE" dirty="0"/>
          </a:p>
        </p:txBody>
      </p:sp>
      <p:pic>
        <p:nvPicPr>
          <p:cNvPr id="7" name="Tijdelijke aanduiding voor inhoud 6" descr="http://t3.gstatic.com/images?q=tbn:ANd9GcQch4-AgQQ6qwqYJlwfFR971HA0zB5ov2356mYnTSDyCDj3_A4rvw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10445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6160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Cryopreservatie stamcellen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46379"/>
            <a:ext cx="2681837" cy="27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33103"/>
            <a:ext cx="2609850" cy="277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46379"/>
            <a:ext cx="2592288" cy="27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83568" y="142497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000" dirty="0"/>
              <a:t> Invriezen stamcellen op -180°C</a:t>
            </a:r>
          </a:p>
          <a:p>
            <a:pPr>
              <a:buFont typeface="Arial" pitchFamily="34" charset="0"/>
              <a:buChar char="•"/>
            </a:pPr>
            <a:r>
              <a:rPr lang="nl-BE" sz="2000" dirty="0"/>
              <a:t> Bewaartijd tot 10 jaar</a:t>
            </a:r>
          </a:p>
        </p:txBody>
      </p:sp>
    </p:spTree>
    <p:extLst>
      <p:ext uri="{BB962C8B-B14F-4D97-AF65-F5344CB8AC3E}">
        <p14:creationId xmlns:p14="http://schemas.microsoft.com/office/powerpoint/2010/main" val="281090193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Verloop stamceltransplantatie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2718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0" name="Picture 10" descr="Afbeeldingsresultaat voor stamceltransplantati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7647"/>
          <a:stretch>
            <a:fillRect/>
          </a:stretch>
        </p:blipFill>
        <p:spPr bwMode="auto">
          <a:xfrm>
            <a:off x="2411761" y="3861048"/>
            <a:ext cx="1728192" cy="157048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Verloop stamceltransplantatie: dag van toediening stamcellen</a:t>
            </a:r>
          </a:p>
        </p:txBody>
      </p:sp>
      <p:pic>
        <p:nvPicPr>
          <p:cNvPr id="16386" name="Picture 2" descr="http://www.cryoservice.co.uk/uploads/images/vapour%20shipp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6000" y="1844824"/>
            <a:ext cx="1728193" cy="1584176"/>
          </a:xfrm>
          <a:prstGeom prst="rect">
            <a:avLst/>
          </a:prstGeom>
          <a:noFill/>
        </p:spPr>
      </p:pic>
      <p:pic>
        <p:nvPicPr>
          <p:cNvPr id="16388" name="Picture 4" descr="http://www.barkey.de/gen/plasmatherm-web-12010-02-2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1812" t="18000" r="29126" b="5501"/>
          <a:stretch>
            <a:fillRect/>
          </a:stretch>
        </p:blipFill>
        <p:spPr bwMode="auto">
          <a:xfrm>
            <a:off x="395537" y="3861048"/>
            <a:ext cx="1728192" cy="1573888"/>
          </a:xfrm>
          <a:prstGeom prst="rect">
            <a:avLst/>
          </a:prstGeom>
          <a:noFill/>
        </p:spPr>
      </p:pic>
      <p:pic>
        <p:nvPicPr>
          <p:cNvPr id="81924" name="Picture 4" descr="Afbeeldingsresultaat voor  stem cells liquid nitroge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1844824"/>
            <a:ext cx="1728193" cy="1584176"/>
          </a:xfrm>
          <a:prstGeom prst="rect">
            <a:avLst/>
          </a:prstGeom>
          <a:noFill/>
        </p:spPr>
      </p:pic>
      <p:pic>
        <p:nvPicPr>
          <p:cNvPr id="81926" name="Picture 6" descr="Afbeeldingsresultaat voor  stem cells liquid nitroge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2240" y="1844824"/>
            <a:ext cx="1728193" cy="1584176"/>
          </a:xfrm>
          <a:prstGeom prst="rect">
            <a:avLst/>
          </a:prstGeom>
          <a:noFill/>
        </p:spPr>
      </p:pic>
      <p:pic>
        <p:nvPicPr>
          <p:cNvPr id="81928" name="Picture 8" descr="Afbeeldingsresultaat voor cryopreservation stem cells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7" y="1844824"/>
            <a:ext cx="1728192" cy="1584176"/>
          </a:xfrm>
          <a:prstGeom prst="rect">
            <a:avLst/>
          </a:prstGeom>
          <a:noFill/>
        </p:spPr>
      </p:pic>
      <p:pic>
        <p:nvPicPr>
          <p:cNvPr id="9" name="Picture 2" descr="Thumbs up!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36000" y="3847360"/>
            <a:ext cx="4024433" cy="2389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45415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Verloop autologe stamceltransplantatie</a:t>
            </a:r>
          </a:p>
        </p:txBody>
      </p:sp>
      <p:sp>
        <p:nvSpPr>
          <p:cNvPr id="4" name="PIJL-RECHTS 3"/>
          <p:cNvSpPr/>
          <p:nvPr/>
        </p:nvSpPr>
        <p:spPr>
          <a:xfrm>
            <a:off x="611560" y="4221088"/>
            <a:ext cx="7920880" cy="144016"/>
          </a:xfrm>
          <a:prstGeom prst="rightArrow">
            <a:avLst/>
          </a:prstGeom>
          <a:solidFill>
            <a:schemeClr val="accent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PIJL-OMHOOG 4"/>
          <p:cNvSpPr/>
          <p:nvPr/>
        </p:nvSpPr>
        <p:spPr>
          <a:xfrm>
            <a:off x="611560" y="4509120"/>
            <a:ext cx="45719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395536" y="537321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Dag -7: lymfoom</a:t>
            </a:r>
          </a:p>
          <a:p>
            <a:r>
              <a:rPr lang="nl-BE" dirty="0"/>
              <a:t>Dag -3: </a:t>
            </a:r>
            <a:r>
              <a:rPr lang="nl-BE" dirty="0" err="1"/>
              <a:t>myeloom</a:t>
            </a:r>
            <a:endParaRPr lang="nl-BE" dirty="0"/>
          </a:p>
          <a:p>
            <a:r>
              <a:rPr lang="nl-BE" dirty="0"/>
              <a:t>chemotherapie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58" y="4495527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6" y="4495800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68" y="4495800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17" y="4509266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35" y="4509120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59" y="4495527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IJL-OMLAAG 6"/>
          <p:cNvSpPr/>
          <p:nvPr/>
        </p:nvSpPr>
        <p:spPr>
          <a:xfrm>
            <a:off x="1475656" y="3645024"/>
            <a:ext cx="7200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611560" y="285293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Dag 0</a:t>
            </a:r>
          </a:p>
          <a:p>
            <a:r>
              <a:rPr lang="nl-BE" dirty="0"/>
              <a:t>stamceltransplantatie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1" y="4464160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3707904" y="537495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Dag +12</a:t>
            </a:r>
          </a:p>
          <a:p>
            <a:r>
              <a:rPr lang="nl-BE" dirty="0" err="1"/>
              <a:t>Engraftment</a:t>
            </a:r>
            <a:endParaRPr lang="nl-BE" dirty="0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509120"/>
            <a:ext cx="10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7452320" y="53732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Dag +100</a:t>
            </a:r>
          </a:p>
        </p:txBody>
      </p:sp>
      <p:sp>
        <p:nvSpPr>
          <p:cNvPr id="11" name="PIJL-RECHTS 10"/>
          <p:cNvSpPr/>
          <p:nvPr/>
        </p:nvSpPr>
        <p:spPr>
          <a:xfrm>
            <a:off x="4499992" y="3573016"/>
            <a:ext cx="345638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5004048" y="367638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>
                <a:solidFill>
                  <a:schemeClr val="bg1"/>
                </a:solidFill>
              </a:rPr>
              <a:t>Immuunreconstitutie</a:t>
            </a: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2393"/>
            <a:ext cx="5730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hteraccolade 16"/>
          <p:cNvSpPr/>
          <p:nvPr/>
        </p:nvSpPr>
        <p:spPr>
          <a:xfrm rot="16200000">
            <a:off x="2555776" y="2564904"/>
            <a:ext cx="720080" cy="2448272"/>
          </a:xfrm>
          <a:prstGeom prst="rightBrace">
            <a:avLst/>
          </a:prstGeom>
          <a:ln w="127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3203848" y="134076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Aplasiefase</a:t>
            </a:r>
          </a:p>
          <a:p>
            <a:r>
              <a:rPr lang="nl-BE" dirty="0"/>
              <a:t>	Transfusies</a:t>
            </a:r>
          </a:p>
          <a:p>
            <a:r>
              <a:rPr lang="nl-BE" dirty="0"/>
              <a:t>	Mucositis</a:t>
            </a:r>
          </a:p>
          <a:p>
            <a:r>
              <a:rPr lang="nl-BE" dirty="0"/>
              <a:t>	Infectie</a:t>
            </a:r>
          </a:p>
        </p:txBody>
      </p:sp>
      <p:sp>
        <p:nvSpPr>
          <p:cNvPr id="19" name="Rechthoekige toelichting 18"/>
          <p:cNvSpPr/>
          <p:nvPr/>
        </p:nvSpPr>
        <p:spPr>
          <a:xfrm>
            <a:off x="3203848" y="1340768"/>
            <a:ext cx="3816424" cy="1200329"/>
          </a:xfrm>
          <a:prstGeom prst="wedgeRectCallout">
            <a:avLst>
              <a:gd name="adj1" fmla="val -53732"/>
              <a:gd name="adj2" fmla="val 105706"/>
            </a:avLst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Vrije vorm 26"/>
          <p:cNvSpPr/>
          <p:nvPr/>
        </p:nvSpPr>
        <p:spPr>
          <a:xfrm>
            <a:off x="683568" y="3270142"/>
            <a:ext cx="7191213" cy="1802970"/>
          </a:xfrm>
          <a:custGeom>
            <a:avLst/>
            <a:gdLst>
              <a:gd name="connsiteX0" fmla="*/ 0 w 7191213"/>
              <a:gd name="connsiteY0" fmla="*/ 495946 h 1802970"/>
              <a:gd name="connsiteX1" fmla="*/ 1658318 w 7191213"/>
              <a:gd name="connsiteY1" fmla="*/ 1766807 h 1802970"/>
              <a:gd name="connsiteX2" fmla="*/ 4556501 w 7191213"/>
              <a:gd name="connsiteY2" fmla="*/ 278970 h 1802970"/>
              <a:gd name="connsiteX3" fmla="*/ 7191213 w 7191213"/>
              <a:gd name="connsiteY3" fmla="*/ 92990 h 1802970"/>
              <a:gd name="connsiteX4" fmla="*/ 7191213 w 7191213"/>
              <a:gd name="connsiteY4" fmla="*/ 92990 h 18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1213" h="1802970">
                <a:moveTo>
                  <a:pt x="0" y="495946"/>
                </a:moveTo>
                <a:cubicBezTo>
                  <a:pt x="449450" y="1149458"/>
                  <a:pt x="898901" y="1802970"/>
                  <a:pt x="1658318" y="1766807"/>
                </a:cubicBezTo>
                <a:cubicBezTo>
                  <a:pt x="2417735" y="1730644"/>
                  <a:pt x="3634352" y="557940"/>
                  <a:pt x="4556501" y="278970"/>
                </a:cubicBezTo>
                <a:cubicBezTo>
                  <a:pt x="5478650" y="0"/>
                  <a:pt x="7191213" y="92990"/>
                  <a:pt x="7191213" y="92990"/>
                </a:cubicBezTo>
                <a:lnTo>
                  <a:pt x="7191213" y="92990"/>
                </a:lnTo>
              </a:path>
            </a:pathLst>
          </a:custGeom>
          <a:ln w="381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20482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0" dirty="0"/>
              <a:t>Isolatiebeleid hospitalisatie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268760"/>
            <a:ext cx="8641103" cy="5184576"/>
          </a:xfrm>
        </p:spPr>
        <p:txBody>
          <a:bodyPr>
            <a:normAutofit/>
          </a:bodyPr>
          <a:lstStyle/>
          <a:p>
            <a:pPr marL="0" lvl="0" indent="0">
              <a:buClr>
                <a:srgbClr val="00AACC"/>
              </a:buClr>
              <a:buNone/>
            </a:pPr>
            <a:endParaRPr lang="nl-BE" sz="1400" dirty="0">
              <a:solidFill>
                <a:srgbClr val="808080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buClr>
                <a:srgbClr val="00AACC"/>
              </a:buClr>
              <a:buNone/>
            </a:pPr>
            <a:endParaRPr lang="nl-BE" sz="1400" dirty="0">
              <a:solidFill>
                <a:srgbClr val="808080"/>
              </a:solidFill>
              <a:ea typeface="Calibri"/>
              <a:cs typeface="Times New Roman"/>
            </a:endParaRPr>
          </a:p>
          <a:p>
            <a:pPr marL="457200" lvl="1" indent="0">
              <a:buNone/>
            </a:pPr>
            <a:endParaRPr lang="nl-BE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021" y="119835"/>
            <a:ext cx="1813602" cy="90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7451" r="10800" b="18745"/>
          <a:stretch/>
        </p:blipFill>
        <p:spPr>
          <a:xfrm>
            <a:off x="545787" y="1484784"/>
            <a:ext cx="2363795" cy="2520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9050"/>
          <a:stretch/>
        </p:blipFill>
        <p:spPr>
          <a:xfrm>
            <a:off x="3320302" y="1484784"/>
            <a:ext cx="2363795" cy="25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6"/>
          <a:srcRect t="5715"/>
          <a:stretch/>
        </p:blipFill>
        <p:spPr>
          <a:xfrm>
            <a:off x="6094817" y="1484784"/>
            <a:ext cx="2363795" cy="252000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629991" y="4159726"/>
            <a:ext cx="3744416" cy="234525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28575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ACC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</a:rPr>
              <a:t>ISO </a:t>
            </a:r>
            <a:r>
              <a:rPr lang="nl-BE" sz="1600" dirty="0" err="1">
                <a:solidFill>
                  <a:srgbClr val="808080"/>
                </a:solidFill>
                <a:ea typeface="Calibri"/>
                <a:cs typeface="Times New Roman"/>
              </a:rPr>
              <a:t>cleanroom</a:t>
            </a: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</a:rPr>
              <a:t> klasse 8</a:t>
            </a:r>
          </a:p>
          <a:p>
            <a:pPr marL="28575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ACC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</a:rPr>
              <a:t>Overdruk </a:t>
            </a: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  <a:sym typeface="Wingdings" panose="05000000000000000000" pitchFamily="2" charset="2"/>
              </a:rPr>
              <a:t> monitoring</a:t>
            </a:r>
            <a:endParaRPr lang="nl-BE" sz="1600" dirty="0">
              <a:solidFill>
                <a:srgbClr val="808080"/>
              </a:solidFill>
              <a:ea typeface="Calibri"/>
              <a:cs typeface="Times New Roman"/>
            </a:endParaRPr>
          </a:p>
          <a:p>
            <a:pPr marL="68580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ACC"/>
              </a:buClr>
              <a:buFont typeface="Arial" pitchFamily="34" charset="0"/>
              <a:buChar char="•"/>
              <a:defRPr/>
            </a:pPr>
            <a:r>
              <a:rPr lang="nl-BE" sz="1200" dirty="0">
                <a:solidFill>
                  <a:srgbClr val="808080"/>
                </a:solidFill>
                <a:ea typeface="Calibri"/>
                <a:cs typeface="Times New Roman"/>
              </a:rPr>
              <a:t>isolatiekamer tegenover sas ≥ 5 Pascal.</a:t>
            </a:r>
          </a:p>
          <a:p>
            <a:pPr marL="68580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ACC"/>
              </a:buClr>
              <a:buFont typeface="Arial" pitchFamily="34" charset="0"/>
              <a:buChar char="•"/>
              <a:defRPr/>
            </a:pPr>
            <a:r>
              <a:rPr lang="nl-BE" sz="1200" dirty="0">
                <a:solidFill>
                  <a:srgbClr val="808080"/>
                </a:solidFill>
                <a:ea typeface="Calibri"/>
                <a:cs typeface="Times New Roman"/>
              </a:rPr>
              <a:t>sas tegenover gang ≥ 2 Pascal.</a:t>
            </a:r>
          </a:p>
          <a:p>
            <a:pPr marL="28575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ACC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</a:rPr>
              <a:t>HEPA filters </a:t>
            </a: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  <a:sym typeface="Wingdings" panose="05000000000000000000" pitchFamily="2" charset="2"/>
              </a:rPr>
              <a:t>Voorfilters  4x/jaar</a:t>
            </a:r>
          </a:p>
          <a:p>
            <a:pPr marL="28575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ACC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srgbClr val="808080"/>
                </a:solidFill>
                <a:ea typeface="Calibri"/>
                <a:cs typeface="Times New Roman"/>
              </a:rPr>
              <a:t>Controles na onderhoud 2x/jaar</a:t>
            </a:r>
          </a:p>
        </p:txBody>
      </p:sp>
    </p:spTree>
    <p:extLst>
      <p:ext uri="{BB962C8B-B14F-4D97-AF65-F5344CB8AC3E}">
        <p14:creationId xmlns:p14="http://schemas.microsoft.com/office/powerpoint/2010/main" val="3133287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387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ym typeface="Wingdings" panose="05000000000000000000" pitchFamily="2" charset="2"/>
              </a:rPr>
              <a:t>Team stamceltransplantatie</a:t>
            </a:r>
            <a:br>
              <a:rPr lang="nl-BE" dirty="0">
                <a:solidFill>
                  <a:srgbClr val="666666"/>
                </a:solidFill>
                <a:cs typeface="Arial" panose="020B0604020202020204" pitchFamily="34" charset="0"/>
              </a:rPr>
            </a:br>
            <a:endParaRPr lang="nl-BE" alt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1793"/>
            <a:ext cx="1800000" cy="262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799018"/>
            <a:ext cx="1908211" cy="256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88" y="1799018"/>
            <a:ext cx="1908112" cy="256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254602" y="4408257"/>
            <a:ext cx="1678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Dr. Beata Hodossy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   Hematoloog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208475" y="4408257"/>
            <a:ext cx="2232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Dr. Mariëlle Beckers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Hematoloog consulent                      UZ Leuven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355977" y="4415682"/>
            <a:ext cx="22958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Dr. Inge Vrelust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Klinisch verantwoordelijke 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hematoloog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r="13495" b="21309"/>
          <a:stretch/>
        </p:blipFill>
        <p:spPr>
          <a:xfrm>
            <a:off x="6662586" y="1799018"/>
            <a:ext cx="2085878" cy="256608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588223" y="4418528"/>
            <a:ext cx="2376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Dr. Jean Meyskens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Medisch diensthoofd oncologie - hematologie</a:t>
            </a:r>
          </a:p>
        </p:txBody>
      </p:sp>
    </p:spTree>
    <p:extLst>
      <p:ext uri="{BB962C8B-B14F-4D97-AF65-F5344CB8AC3E}">
        <p14:creationId xmlns:p14="http://schemas.microsoft.com/office/powerpoint/2010/main" val="2887212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387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ym typeface="Wingdings" panose="05000000000000000000" pitchFamily="2" charset="2"/>
              </a:rPr>
              <a:t>Team stamceltransplantatie</a:t>
            </a:r>
            <a:br>
              <a:rPr lang="nl-BE" dirty="0">
                <a:solidFill>
                  <a:srgbClr val="666666"/>
                </a:solidFill>
                <a:cs typeface="Arial" panose="020B0604020202020204" pitchFamily="34" charset="0"/>
              </a:rPr>
            </a:br>
            <a:endParaRPr lang="nl-BE" alt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12685" r="3772" b="10586"/>
          <a:stretch/>
        </p:blipFill>
        <p:spPr>
          <a:xfrm rot="16200000">
            <a:off x="1555904" y="1421016"/>
            <a:ext cx="1944215" cy="163970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01" b="6001"/>
          <a:stretch/>
        </p:blipFill>
        <p:spPr>
          <a:xfrm>
            <a:off x="3866510" y="1124745"/>
            <a:ext cx="1569586" cy="20882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6" y="4149080"/>
            <a:ext cx="1668748" cy="194421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-5335" r="-5551" b="12202"/>
          <a:stretch/>
        </p:blipFill>
        <p:spPr>
          <a:xfrm>
            <a:off x="6013596" y="1124745"/>
            <a:ext cx="1510731" cy="2088232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610990" y="3347700"/>
            <a:ext cx="2024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Seppe Thoné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Hoofdverpleegkundige OHO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755066" y="3347700"/>
            <a:ext cx="1854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Hettie Delannoi 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Referentieapotheker 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SCT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923443" y="3337828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Lies Van Houdt</a:t>
            </a:r>
          </a:p>
          <a:p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Stafmedewerker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48770" y="6093296"/>
            <a:ext cx="2246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Liesbeth </a:t>
            </a:r>
            <a:r>
              <a:rPr lang="nl-BE" sz="1400" dirty="0" err="1">
                <a:solidFill>
                  <a:srgbClr val="EEEEEE">
                    <a:lumMod val="50000"/>
                  </a:srgbClr>
                </a:solidFill>
              </a:rPr>
              <a:t>Grimon</a:t>
            </a:r>
            <a:endParaRPr lang="nl-BE" sz="1400" dirty="0">
              <a:solidFill>
                <a:srgbClr val="EEEEEE">
                  <a:lumMod val="50000"/>
                </a:srgbClr>
              </a:solidFill>
            </a:endParaRP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Kwaliteitscoördinator SCT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843709" y="6093296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Vicky Mertens</a:t>
            </a:r>
          </a:p>
          <a:p>
            <a:pPr algn="ctr"/>
            <a:r>
              <a:rPr lang="nl-BE" sz="1400" dirty="0">
                <a:solidFill>
                  <a:srgbClr val="EEEEEE">
                    <a:lumMod val="50000"/>
                  </a:srgbClr>
                </a:solidFill>
              </a:rPr>
              <a:t>Datamanager EBMT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2704" y="4149079"/>
            <a:ext cx="1668748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8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BE" sz="2000" dirty="0"/>
              <a:t>Buitengewoon </a:t>
            </a:r>
            <a:r>
              <a:rPr lang="nl-BE" sz="2000" dirty="0">
                <a:solidFill>
                  <a:srgbClr val="C00000"/>
                </a:solidFill>
              </a:rPr>
              <a:t>snelle evolutie en vooruitgang </a:t>
            </a:r>
            <a:r>
              <a:rPr lang="nl-BE" sz="2000" dirty="0"/>
              <a:t>van de therapeutische mogelijkheden</a:t>
            </a:r>
          </a:p>
          <a:p>
            <a:pPr>
              <a:buNone/>
            </a:pPr>
            <a:endParaRPr lang="nl-BE" sz="2000" dirty="0"/>
          </a:p>
          <a:p>
            <a:pPr>
              <a:buNone/>
            </a:pPr>
            <a:r>
              <a:rPr lang="nl-BE" sz="2000" dirty="0"/>
              <a:t>Wat </a:t>
            </a:r>
            <a:r>
              <a:rPr lang="nl-BE" sz="2000" dirty="0">
                <a:solidFill>
                  <a:srgbClr val="C00000"/>
                </a:solidFill>
              </a:rPr>
              <a:t>gisteren</a:t>
            </a:r>
            <a:r>
              <a:rPr lang="nl-BE" sz="2000" dirty="0"/>
              <a:t> nog een </a:t>
            </a:r>
            <a:r>
              <a:rPr lang="nl-BE" sz="2000" dirty="0">
                <a:solidFill>
                  <a:srgbClr val="C00000"/>
                </a:solidFill>
              </a:rPr>
              <a:t>uitzichtloze</a:t>
            </a:r>
            <a:r>
              <a:rPr lang="nl-BE" sz="2000" dirty="0"/>
              <a:t> therapeutische hardnekkigheid was, wordt vandaag als een onvermijdelijke strijd ervaren. Het ongeneeslijke van vandaag, is wellicht het </a:t>
            </a:r>
            <a:r>
              <a:rPr lang="nl-BE" sz="2000" dirty="0">
                <a:solidFill>
                  <a:srgbClr val="C00000"/>
                </a:solidFill>
              </a:rPr>
              <a:t>geneesbare van morgen.</a:t>
            </a:r>
          </a:p>
          <a:p>
            <a:pPr>
              <a:buNone/>
            </a:pPr>
            <a:endParaRPr lang="nl-BE" sz="2000" dirty="0"/>
          </a:p>
          <a:p>
            <a:pPr>
              <a:buNone/>
            </a:pPr>
            <a:r>
              <a:rPr lang="nl-BE" sz="2000" dirty="0"/>
              <a:t>Plicht van elke arts om zich ononderbroken over de meest geavanceerde wetenschappelijke mogelijkheden op de hoogte te houden teneinde de patiënt de meest aangewezen behandeling te bezorgen.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14387"/>
          </a:xfrm>
        </p:spPr>
        <p:txBody>
          <a:bodyPr/>
          <a:lstStyle/>
          <a:p>
            <a:r>
              <a:rPr lang="nl-BE" altLang="nl-BE" dirty="0"/>
              <a:t>Zorg voor de transplantpatiënt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467544" y="1268760"/>
            <a:ext cx="7920037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BE" sz="2000" b="1" dirty="0">
                <a:solidFill>
                  <a:prstClr val="white">
                    <a:lumMod val="50000"/>
                  </a:prstClr>
                </a:solidFill>
              </a:rPr>
              <a:t>Veilig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solidFill>
                  <a:prstClr val="white">
                    <a:lumMod val="50000"/>
                  </a:prstClr>
                </a:solidFill>
              </a:rPr>
              <a:t>Effectief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solidFill>
                  <a:prstClr val="white">
                    <a:lumMod val="50000"/>
                  </a:prstClr>
                </a:solidFill>
              </a:rPr>
              <a:t>Efficiënt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solidFill>
                  <a:prstClr val="white">
                    <a:lumMod val="50000"/>
                  </a:prstClr>
                </a:solidFill>
              </a:rPr>
              <a:t>Tijdig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solidFill>
                  <a:prstClr val="white">
                    <a:lumMod val="50000"/>
                  </a:prstClr>
                </a:solidFill>
              </a:rPr>
              <a:t>Patiëntgerichtheid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solidFill>
                  <a:prstClr val="white">
                    <a:lumMod val="50000"/>
                  </a:prstClr>
                </a:solidFill>
              </a:rPr>
              <a:t>(Gelijkheid)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77AA2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77AA22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7" y="1542958"/>
            <a:ext cx="9076925" cy="452362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440025"/>
            <a:ext cx="7668344" cy="472949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273896" y="991956"/>
            <a:ext cx="1008112" cy="7248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Partner ZH</a:t>
            </a:r>
          </a:p>
        </p:txBody>
      </p:sp>
      <p:sp>
        <p:nvSpPr>
          <p:cNvPr id="6" name="Gelijkbenige driehoek 5"/>
          <p:cNvSpPr/>
          <p:nvPr/>
        </p:nvSpPr>
        <p:spPr>
          <a:xfrm>
            <a:off x="6247600" y="171705"/>
            <a:ext cx="1060704" cy="777383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0889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Registratie EBMT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rgbClr val="0070C0"/>
                </a:solidFill>
              </a:rPr>
              <a:t>E</a:t>
            </a:r>
            <a:r>
              <a:rPr lang="nl-BE" dirty="0"/>
              <a:t>uropean </a:t>
            </a:r>
            <a:r>
              <a:rPr lang="nl-BE" dirty="0" err="1"/>
              <a:t>group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>
                <a:solidFill>
                  <a:srgbClr val="0070C0"/>
                </a:solidFill>
              </a:rPr>
              <a:t>B</a:t>
            </a:r>
            <a:r>
              <a:rPr lang="nl-BE" dirty="0"/>
              <a:t>lood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>
                <a:solidFill>
                  <a:srgbClr val="0070C0"/>
                </a:solidFill>
              </a:rPr>
              <a:t>M</a:t>
            </a:r>
            <a:r>
              <a:rPr lang="nl-BE" dirty="0" err="1"/>
              <a:t>arrow</a:t>
            </a:r>
            <a:r>
              <a:rPr lang="nl-BE" dirty="0"/>
              <a:t> </a:t>
            </a:r>
            <a:r>
              <a:rPr lang="nl-BE" dirty="0" err="1">
                <a:solidFill>
                  <a:srgbClr val="0070C0"/>
                </a:solidFill>
              </a:rPr>
              <a:t>T</a:t>
            </a:r>
            <a:r>
              <a:rPr lang="nl-BE" dirty="0" err="1"/>
              <a:t>ransplantation</a:t>
            </a:r>
            <a:endParaRPr lang="nl-BE" dirty="0"/>
          </a:p>
          <a:p>
            <a:r>
              <a:rPr lang="nl-BE" dirty="0"/>
              <a:t>1974 oprichting non </a:t>
            </a:r>
            <a:r>
              <a:rPr lang="nl-BE" dirty="0" err="1"/>
              <a:t>profit</a:t>
            </a:r>
            <a:r>
              <a:rPr lang="nl-BE" dirty="0"/>
              <a:t> organisatie door clinici en wetenschappers betrokken bij SCT om ervaring en studies te delen</a:t>
            </a:r>
          </a:p>
          <a:p>
            <a:r>
              <a:rPr lang="nl-BE" dirty="0"/>
              <a:t>Alle aspecten SCT</a:t>
            </a:r>
          </a:p>
          <a:p>
            <a:pPr lvl="2"/>
            <a:r>
              <a:rPr lang="nl-BE" dirty="0"/>
              <a:t>Stamcelbron/donortype</a:t>
            </a:r>
          </a:p>
          <a:p>
            <a:pPr lvl="2"/>
            <a:r>
              <a:rPr lang="nl-BE" dirty="0"/>
              <a:t>Basaal en klinisch  wetenschappelijk onderzoek</a:t>
            </a:r>
          </a:p>
          <a:p>
            <a:pPr lvl="2"/>
            <a:r>
              <a:rPr lang="nl-BE" dirty="0"/>
              <a:t>Educatie (workshop, jaarlijks congres)</a:t>
            </a:r>
          </a:p>
          <a:p>
            <a:pPr lvl="2"/>
            <a:r>
              <a:rPr lang="nl-BE" dirty="0"/>
              <a:t>Standaardisatie</a:t>
            </a:r>
          </a:p>
          <a:p>
            <a:pPr lvl="2"/>
            <a:r>
              <a:rPr lang="nl-BE" dirty="0"/>
              <a:t>Kwaliteitscontrole - Accreditatie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0502"/>
            <a:ext cx="91440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0005"/>
            <a:ext cx="1656184" cy="92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523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Kwaliteitslabel JACIE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481735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6" y="1592722"/>
            <a:ext cx="4140530" cy="4500574"/>
          </a:xfrm>
        </p:spPr>
        <p:txBody>
          <a:bodyPr>
            <a:noAutofit/>
          </a:bodyPr>
          <a:lstStyle/>
          <a:p>
            <a:r>
              <a:rPr lang="nl-NL" sz="1600" dirty="0"/>
              <a:t>De  Joint </a:t>
            </a:r>
            <a:r>
              <a:rPr lang="nl-NL" sz="1600" dirty="0" err="1"/>
              <a:t>Accreditation</a:t>
            </a:r>
            <a:r>
              <a:rPr lang="nl-NL" sz="1600" dirty="0"/>
              <a:t> </a:t>
            </a:r>
            <a:r>
              <a:rPr lang="nl-NL" sz="1600" dirty="0" err="1"/>
              <a:t>Committee</a:t>
            </a:r>
            <a:r>
              <a:rPr lang="nl-NL" sz="1600" dirty="0"/>
              <a:t>-ISCT &amp; EBMT (JACIE) is een </a:t>
            </a:r>
            <a:r>
              <a:rPr lang="nl-NL" sz="1600" dirty="0">
                <a:solidFill>
                  <a:srgbClr val="00B0F0"/>
                </a:solidFill>
              </a:rPr>
              <a:t>non-profit</a:t>
            </a:r>
            <a:r>
              <a:rPr lang="nl-NL" sz="1600" dirty="0"/>
              <a:t> instelling die het </a:t>
            </a:r>
            <a:r>
              <a:rPr lang="nl-NL" sz="1600" dirty="0">
                <a:solidFill>
                  <a:srgbClr val="00B0F0"/>
                </a:solidFill>
              </a:rPr>
              <a:t>proces van stamceltransplantatie</a:t>
            </a:r>
            <a:r>
              <a:rPr lang="nl-NL" sz="1600" dirty="0"/>
              <a:t> wereldwijd beoordeelt en accrediteert. </a:t>
            </a:r>
          </a:p>
          <a:p>
            <a:endParaRPr lang="nl-NL" sz="1600" dirty="0"/>
          </a:p>
          <a:p>
            <a:r>
              <a:rPr lang="nl-NL" sz="1600" dirty="0"/>
              <a:t>Het doel van JACIE is het stimuleren van </a:t>
            </a:r>
            <a:r>
              <a:rPr lang="nl-NL" sz="1600" dirty="0">
                <a:solidFill>
                  <a:srgbClr val="00B0F0"/>
                </a:solidFill>
              </a:rPr>
              <a:t>kwalitatief hoogwaardige patiëntenzorg en de laboratoriumprocessen</a:t>
            </a:r>
            <a:r>
              <a:rPr lang="nl-NL" sz="1600" dirty="0"/>
              <a:t> voor oogsten, verwerken en transplanteren van stamcellen. </a:t>
            </a:r>
          </a:p>
          <a:p>
            <a:endParaRPr lang="nl-NL" sz="1600" dirty="0"/>
          </a:p>
          <a:p>
            <a:r>
              <a:rPr lang="nl-NL" sz="1600" dirty="0"/>
              <a:t>Zij hanteren hiervoor een </a:t>
            </a:r>
            <a:r>
              <a:rPr lang="nl-NL" sz="1600" dirty="0">
                <a:solidFill>
                  <a:srgbClr val="00B0F0"/>
                </a:solidFill>
              </a:rPr>
              <a:t>internationaal erkend accreditatiesysteem</a:t>
            </a:r>
            <a:r>
              <a:rPr lang="nl-NL" sz="1600" dirty="0"/>
              <a:t>.</a:t>
            </a:r>
          </a:p>
          <a:p>
            <a:endParaRPr lang="nl-NL" sz="1600" dirty="0"/>
          </a:p>
          <a:p>
            <a:r>
              <a:rPr lang="nl-NL" sz="1600" dirty="0"/>
              <a:t>JACIE is de </a:t>
            </a:r>
            <a:r>
              <a:rPr lang="nl-NL" sz="1600" dirty="0">
                <a:solidFill>
                  <a:srgbClr val="C00000"/>
                </a:solidFill>
              </a:rPr>
              <a:t>belangrijkste kwaliteitserkenning </a:t>
            </a:r>
            <a:r>
              <a:rPr lang="nl-NL" sz="1600" dirty="0"/>
              <a:t>voor een Europees stamceltransplantatie programma.</a:t>
            </a:r>
            <a:endParaRPr lang="nl-BE" sz="1600" dirty="0"/>
          </a:p>
          <a:p>
            <a:endParaRPr lang="nl-BE" sz="16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6" y="1326541"/>
            <a:ext cx="3379343" cy="253450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88" y="3984840"/>
            <a:ext cx="3582472" cy="24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22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" y="1573419"/>
            <a:ext cx="7200800" cy="3960440"/>
          </a:xfrm>
          <a:ln>
            <a:solidFill>
              <a:srgbClr val="00000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Distributie JACIE SCT centra in Vlaanderen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308304" y="1556792"/>
            <a:ext cx="1728192" cy="39703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UZA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ZNA Stuivenberg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GZA St Augustinus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AZ Turnhout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Virga Jesse Hasselt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UZ Leuven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AZ St Jan Brugge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UZ Gent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AZ Delta Roeselare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CHU-UCL Namur</a:t>
            </a:r>
          </a:p>
          <a:p>
            <a:pPr marL="285750" indent="-285750">
              <a:buFontTx/>
              <a:buChar char="-"/>
            </a:pPr>
            <a:r>
              <a:rPr lang="nl-BE" sz="1200" dirty="0" err="1">
                <a:solidFill>
                  <a:srgbClr val="000000"/>
                </a:solidFill>
              </a:rPr>
              <a:t>Bordet</a:t>
            </a:r>
            <a:r>
              <a:rPr lang="nl-BE" sz="1200" dirty="0">
                <a:solidFill>
                  <a:srgbClr val="000000"/>
                </a:solidFill>
              </a:rPr>
              <a:t>/HUDERF/St Pierre Brussel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St Luc Brussel</a:t>
            </a:r>
          </a:p>
          <a:p>
            <a:pPr marL="285750" indent="-285750">
              <a:buFontTx/>
              <a:buChar char="-"/>
            </a:pPr>
            <a:r>
              <a:rPr lang="nl-BE" sz="1200" dirty="0">
                <a:solidFill>
                  <a:srgbClr val="000000"/>
                </a:solidFill>
              </a:rPr>
              <a:t>UZ Brussel</a:t>
            </a:r>
          </a:p>
          <a:p>
            <a:pPr marL="285750" indent="-285750">
              <a:buFontTx/>
              <a:buChar char="-"/>
            </a:pPr>
            <a:r>
              <a:rPr lang="nl-BE" sz="1200" dirty="0" err="1">
                <a:solidFill>
                  <a:srgbClr val="000000"/>
                </a:solidFill>
              </a:rPr>
              <a:t>Notre</a:t>
            </a:r>
            <a:r>
              <a:rPr lang="nl-BE" sz="1200" dirty="0">
                <a:solidFill>
                  <a:srgbClr val="000000"/>
                </a:solidFill>
              </a:rPr>
              <a:t> Damme Charleroi</a:t>
            </a:r>
          </a:p>
          <a:p>
            <a:pPr marL="285750" indent="-285750">
              <a:buFontTx/>
              <a:buChar char="-"/>
            </a:pPr>
            <a:r>
              <a:rPr lang="nl-BE" sz="1200" dirty="0" err="1">
                <a:solidFill>
                  <a:srgbClr val="000000"/>
                </a:solidFill>
              </a:rPr>
              <a:t>Jolimont</a:t>
            </a:r>
            <a:endParaRPr lang="nl-BE" sz="1200" dirty="0">
              <a:solidFill>
                <a:srgbClr val="000000"/>
              </a:solidFill>
            </a:endParaRPr>
          </a:p>
          <a:p>
            <a:endParaRPr lang="nl-BE" sz="1200" dirty="0">
              <a:solidFill>
                <a:srgbClr val="000000"/>
              </a:solidFill>
            </a:endParaRPr>
          </a:p>
        </p:txBody>
      </p:sp>
      <p:sp>
        <p:nvSpPr>
          <p:cNvPr id="8" name="Ovaal 7"/>
          <p:cNvSpPr/>
          <p:nvPr/>
        </p:nvSpPr>
        <p:spPr>
          <a:xfrm>
            <a:off x="1547664" y="314096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2483768" y="371703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1187624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3851920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/>
          <p:cNvSpPr/>
          <p:nvPr/>
        </p:nvSpPr>
        <p:spPr>
          <a:xfrm>
            <a:off x="3884922" y="308207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/>
          <p:cNvSpPr/>
          <p:nvPr/>
        </p:nvSpPr>
        <p:spPr>
          <a:xfrm>
            <a:off x="3712243" y="3154079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/>
          <p:cNvSpPr/>
          <p:nvPr/>
        </p:nvSpPr>
        <p:spPr>
          <a:xfrm>
            <a:off x="5004048" y="242088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/>
          <p:cNvSpPr/>
          <p:nvPr/>
        </p:nvSpPr>
        <p:spPr>
          <a:xfrm>
            <a:off x="5580112" y="378829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/>
          <p:cNvSpPr/>
          <p:nvPr/>
        </p:nvSpPr>
        <p:spPr>
          <a:xfrm>
            <a:off x="4427984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8109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3568" y="3501008"/>
            <a:ext cx="7921625" cy="165618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br>
              <a:rPr lang="nl-BE" sz="2400" b="0" dirty="0"/>
            </a:br>
            <a:r>
              <a:rPr lang="nl-BE" sz="2400" b="0" dirty="0"/>
              <a:t>Hartelijk dank aan alle collega’s die steeds meegewerkt hebben aan een betere zorg voor onze stamceltransplantpatiënten!</a:t>
            </a:r>
            <a:br>
              <a:rPr lang="nl-BE" sz="2400" b="0" dirty="0"/>
            </a:br>
            <a:br>
              <a:rPr lang="nl-BE" sz="2400" b="0" dirty="0"/>
            </a:br>
            <a:endParaRPr lang="nl-BE" sz="2400" b="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882900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566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67B1BF8-C288-4182-827D-3ED47ADEE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07" y="698646"/>
            <a:ext cx="2700345" cy="27003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7071" y="908678"/>
            <a:ext cx="3780483" cy="1320165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Zien we u terug?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91517" y="2593507"/>
            <a:ext cx="8641104" cy="3753293"/>
          </a:xfrm>
        </p:spPr>
        <p:txBody>
          <a:bodyPr>
            <a:normAutofit fontScale="77500" lnSpcReduction="20000"/>
          </a:bodyPr>
          <a:lstStyle/>
          <a:p>
            <a:r>
              <a:rPr lang="nl-NL" sz="2300" b="1" dirty="0">
                <a:solidFill>
                  <a:schemeClr val="bg2"/>
                </a:solidFill>
              </a:rPr>
              <a:t>Dag van de Zorg</a:t>
            </a:r>
          </a:p>
          <a:p>
            <a:r>
              <a:rPr lang="nl-NL" sz="2300" dirty="0">
                <a:solidFill>
                  <a:schemeClr val="bg2"/>
                </a:solidFill>
              </a:rPr>
              <a:t>17/03 – opendeurdag op beide campussen</a:t>
            </a:r>
          </a:p>
          <a:p>
            <a:endParaRPr lang="nl-NL" sz="2300" dirty="0">
              <a:solidFill>
                <a:schemeClr val="bg2"/>
              </a:solidFill>
            </a:endParaRPr>
          </a:p>
          <a:p>
            <a:r>
              <a:rPr lang="nl-NL" sz="2300" b="1" dirty="0">
                <a:solidFill>
                  <a:schemeClr val="bg2"/>
                </a:solidFill>
              </a:rPr>
              <a:t>Volgende nocturnes</a:t>
            </a:r>
          </a:p>
          <a:p>
            <a:r>
              <a:rPr lang="nl-NL" sz="2300" dirty="0">
                <a:solidFill>
                  <a:schemeClr val="bg2"/>
                </a:solidFill>
              </a:rPr>
              <a:t>19/02 – nieuwbouwziekenhuis AZ Turnhout</a:t>
            </a:r>
          </a:p>
          <a:p>
            <a:r>
              <a:rPr lang="nl-NL" sz="2300" dirty="0">
                <a:solidFill>
                  <a:schemeClr val="bg2"/>
                </a:solidFill>
              </a:rPr>
              <a:t>14/03 – samen in beweging met Orthopedisch Centrum Turnhout</a:t>
            </a:r>
          </a:p>
          <a:p>
            <a:r>
              <a:rPr lang="nl-NL" sz="2300" dirty="0">
                <a:solidFill>
                  <a:schemeClr val="bg2"/>
                </a:solidFill>
              </a:rPr>
              <a:t>23/04 – de gynaecoloog: zorg voor elke vrouw van A tot Z</a:t>
            </a:r>
          </a:p>
          <a:p>
            <a:r>
              <a:rPr lang="nl-NL" sz="2300" dirty="0">
                <a:solidFill>
                  <a:schemeClr val="bg2"/>
                </a:solidFill>
              </a:rPr>
              <a:t>16/05 – vaccinatie en antibiotica bij kinderen</a:t>
            </a:r>
          </a:p>
          <a:p>
            <a:r>
              <a:rPr lang="nl-NL" sz="2300" dirty="0">
                <a:solidFill>
                  <a:schemeClr val="bg2"/>
                </a:solidFill>
              </a:rPr>
              <a:t>12/06 – borstkanker: van diagnose tot behandeling</a:t>
            </a:r>
          </a:p>
          <a:p>
            <a:r>
              <a:rPr lang="nl-NL" sz="2300" dirty="0">
                <a:solidFill>
                  <a:schemeClr val="bg2"/>
                </a:solidFill>
              </a:rPr>
              <a:t>04/09 – ziekenhuis van de toekomst: organisatie en financiering</a:t>
            </a:r>
          </a:p>
          <a:p>
            <a:r>
              <a:rPr lang="nl-NL" sz="2300" dirty="0">
                <a:solidFill>
                  <a:schemeClr val="bg2"/>
                </a:solidFill>
              </a:rPr>
              <a:t>08/10 – wilsbeschikking, palliatieve sedatie en euthanasie</a:t>
            </a:r>
          </a:p>
          <a:p>
            <a:r>
              <a:rPr lang="nl-NL" sz="2300" dirty="0">
                <a:solidFill>
                  <a:schemeClr val="bg2"/>
                </a:solidFill>
              </a:rPr>
              <a:t>14/11 – in de bres tegen stress</a:t>
            </a:r>
          </a:p>
          <a:p>
            <a:r>
              <a:rPr lang="nl-NL" sz="2300" dirty="0">
                <a:solidFill>
                  <a:schemeClr val="bg2"/>
                </a:solidFill>
              </a:rPr>
              <a:t>10/12 – slagaderverkalking en de gevolgen voor uw gezondheid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AE9FA-DF25-4E59-B064-E9ADCD1C48A7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8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Premoderne geneeskunde: schaarste aan therapeutische mogelijkheden</a:t>
            </a:r>
          </a:p>
          <a:p>
            <a:r>
              <a:rPr lang="nl-BE" dirty="0"/>
              <a:t>Moderne geneeskunde: welk van alle beschikbare middelen is geschikt voor mijn patiënt? </a:t>
            </a:r>
          </a:p>
          <a:p>
            <a:endParaRPr lang="nl-BE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nl-BE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rgbClr val="C00000"/>
                </a:solidFill>
              </a:rPr>
              <a:t>Blijft de gezondheidszorg betaalbaar voor iedereen?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Stamceltransplantatie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7417197" cy="1343030"/>
          </a:xfrm>
        </p:spPr>
        <p:txBody>
          <a:bodyPr>
            <a:normAutofit fontScale="77500" lnSpcReduction="20000"/>
          </a:bodyPr>
          <a:lstStyle/>
          <a:p>
            <a:r>
              <a:rPr lang="nl-BE" b="1" dirty="0">
                <a:solidFill>
                  <a:schemeClr val="bg2"/>
                </a:solidFill>
              </a:rPr>
              <a:t>Stamceltherapie</a:t>
            </a:r>
          </a:p>
          <a:p>
            <a:r>
              <a:rPr lang="nl-BE" b="1" dirty="0">
                <a:solidFill>
                  <a:schemeClr val="bg2"/>
                </a:solidFill>
              </a:rPr>
              <a:t>Autologe stamceltransplantatie</a:t>
            </a:r>
          </a:p>
          <a:p>
            <a:r>
              <a:rPr lang="nl-BE" b="1" dirty="0">
                <a:solidFill>
                  <a:schemeClr val="bg2"/>
                </a:solidFill>
              </a:rPr>
              <a:t>Allogene stamceltransplantatie</a:t>
            </a:r>
          </a:p>
          <a:p>
            <a:r>
              <a:rPr lang="nl-BE" b="1" dirty="0">
                <a:solidFill>
                  <a:schemeClr val="bg2"/>
                </a:solidFill>
              </a:rPr>
              <a:t>Cellulaire Immuuntherapie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Een stamcel is een cel die zichzelf kan </a:t>
            </a:r>
            <a:r>
              <a:rPr lang="nl-BE" dirty="0">
                <a:solidFill>
                  <a:srgbClr val="C00000"/>
                </a:solidFill>
              </a:rPr>
              <a:t>delen</a:t>
            </a:r>
            <a:r>
              <a:rPr lang="nl-BE" dirty="0"/>
              <a:t> en daarnaast nog in staat is om uit te groeien (te </a:t>
            </a:r>
            <a:r>
              <a:rPr lang="nl-BE" dirty="0">
                <a:solidFill>
                  <a:srgbClr val="C00000"/>
                </a:solidFill>
              </a:rPr>
              <a:t>differentiëren</a:t>
            </a:r>
            <a:r>
              <a:rPr lang="nl-BE" dirty="0"/>
              <a:t>) tot één of meer gespecialiseerde celtypes.</a:t>
            </a:r>
          </a:p>
        </p:txBody>
      </p:sp>
    </p:spTree>
    <p:extLst>
      <p:ext uri="{BB962C8B-B14F-4D97-AF65-F5344CB8AC3E}">
        <p14:creationId xmlns:p14="http://schemas.microsoft.com/office/powerpoint/2010/main" val="221365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49" y="1196752"/>
            <a:ext cx="5775271" cy="5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2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Stamcellen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448" y="1448746"/>
            <a:ext cx="8641103" cy="4860573"/>
          </a:xfrm>
        </p:spPr>
        <p:txBody>
          <a:bodyPr>
            <a:normAutofit/>
          </a:bodyPr>
          <a:lstStyle/>
          <a:p>
            <a:r>
              <a:rPr lang="nl-BE" sz="2000" dirty="0"/>
              <a:t>Embryonale stamcellen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Pluripotente stamcel vanuit restembryo’s IVF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Ethisch omstreden</a:t>
            </a:r>
          </a:p>
          <a:p>
            <a:r>
              <a:rPr lang="nl-BE" sz="2000" dirty="0"/>
              <a:t>Foetale stamcellen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Multipotente stamcel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Ethisch omstreden</a:t>
            </a:r>
          </a:p>
          <a:p>
            <a:r>
              <a:rPr lang="nl-BE" sz="2000" dirty="0"/>
              <a:t>Navelstrengstamcellen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Multipotente stamcel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Eenvoudig en zonder pijn te verzamelen uit de navelstreng van de pasgeboren baby</a:t>
            </a:r>
          </a:p>
          <a:p>
            <a:r>
              <a:rPr lang="nl-BE" sz="2000" dirty="0" err="1"/>
              <a:t>Orgaanspecifieke</a:t>
            </a:r>
            <a:r>
              <a:rPr lang="nl-BE" sz="2000" dirty="0"/>
              <a:t> stamcellen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Multipotente stamcel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Elk orgaan bevat een kleine voorraad volwassen stamcellen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1600" dirty="0"/>
              <a:t>Rijkste bron </a:t>
            </a:r>
            <a:r>
              <a:rPr lang="nl-BE" sz="1600" dirty="0" err="1"/>
              <a:t>orgaanspecifieke</a:t>
            </a:r>
            <a:r>
              <a:rPr lang="nl-BE" sz="1600" dirty="0"/>
              <a:t> stamcellen is het beenmerg</a:t>
            </a:r>
          </a:p>
        </p:txBody>
      </p:sp>
    </p:spTree>
    <p:extLst>
      <p:ext uri="{BB962C8B-B14F-4D97-AF65-F5344CB8AC3E}">
        <p14:creationId xmlns:p14="http://schemas.microsoft.com/office/powerpoint/2010/main" val="3687672721"/>
      </p:ext>
    </p:extLst>
  </p:cSld>
  <p:clrMapOvr>
    <a:masterClrMapping/>
  </p:clrMapOvr>
</p:sld>
</file>

<file path=ppt/theme/theme1.xml><?xml version="1.0" encoding="utf-8"?>
<a:theme xmlns:a="http://schemas.openxmlformats.org/drawingml/2006/main" name="Traject SCTX_autoloog">
  <a:themeElements>
    <a:clrScheme name="AZ Turnhout">
      <a:dk1>
        <a:srgbClr val="77AA22"/>
      </a:dk1>
      <a:lt1>
        <a:sysClr val="window" lastClr="FFFFFF"/>
      </a:lt1>
      <a:dk2>
        <a:srgbClr val="00AACC"/>
      </a:dk2>
      <a:lt2>
        <a:srgbClr val="666666"/>
      </a:lt2>
      <a:accent1>
        <a:srgbClr val="77AA22"/>
      </a:accent1>
      <a:accent2>
        <a:srgbClr val="AAAAAA"/>
      </a:accent2>
      <a:accent3>
        <a:srgbClr val="00AACC"/>
      </a:accent3>
      <a:accent4>
        <a:srgbClr val="BBCC00"/>
      </a:accent4>
      <a:accent5>
        <a:srgbClr val="EEEEEE"/>
      </a:accent5>
      <a:accent6>
        <a:srgbClr val="88CCDD"/>
      </a:accent6>
      <a:hlink>
        <a:srgbClr val="0000FF"/>
      </a:hlink>
      <a:folHlink>
        <a:srgbClr val="800080"/>
      </a:folHlink>
    </a:clrScheme>
    <a:fontScheme name="AZ Turnh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Z Turnhout">
  <a:themeElements>
    <a:clrScheme name="AZ Turnhout">
      <a:dk1>
        <a:srgbClr val="77AA22"/>
      </a:dk1>
      <a:lt1>
        <a:sysClr val="window" lastClr="FFFFFF"/>
      </a:lt1>
      <a:dk2>
        <a:srgbClr val="00AACC"/>
      </a:dk2>
      <a:lt2>
        <a:srgbClr val="666666"/>
      </a:lt2>
      <a:accent1>
        <a:srgbClr val="77AA22"/>
      </a:accent1>
      <a:accent2>
        <a:srgbClr val="AAAAAA"/>
      </a:accent2>
      <a:accent3>
        <a:srgbClr val="00AACC"/>
      </a:accent3>
      <a:accent4>
        <a:srgbClr val="BBCC00"/>
      </a:accent4>
      <a:accent5>
        <a:srgbClr val="EEEEEE"/>
      </a:accent5>
      <a:accent6>
        <a:srgbClr val="88CCDD"/>
      </a:accent6>
      <a:hlink>
        <a:srgbClr val="0000FF"/>
      </a:hlink>
      <a:folHlink>
        <a:srgbClr val="800080"/>
      </a:folHlink>
    </a:clrScheme>
    <a:fontScheme name="AZ Turnh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owerpoint [Alleen-lezen]" id="{5919B6D3-EC76-473C-8963-6B356D5B17D4}" vid="{E1598E3B-1839-4544-A15B-88E59349373E}"/>
    </a:ext>
  </a:extLst>
</a:theme>
</file>

<file path=ppt/theme/theme3.xml><?xml version="1.0" encoding="utf-8"?>
<a:theme xmlns:a="http://schemas.openxmlformats.org/drawingml/2006/main" name="1_AZ Turnhout">
  <a:themeElements>
    <a:clrScheme name="AZ Turnhout">
      <a:dk1>
        <a:srgbClr val="77AA22"/>
      </a:dk1>
      <a:lt1>
        <a:sysClr val="window" lastClr="FFFFFF"/>
      </a:lt1>
      <a:dk2>
        <a:srgbClr val="00AACC"/>
      </a:dk2>
      <a:lt2>
        <a:srgbClr val="666666"/>
      </a:lt2>
      <a:accent1>
        <a:srgbClr val="77AA22"/>
      </a:accent1>
      <a:accent2>
        <a:srgbClr val="AAAAAA"/>
      </a:accent2>
      <a:accent3>
        <a:srgbClr val="00AACC"/>
      </a:accent3>
      <a:accent4>
        <a:srgbClr val="BBCC00"/>
      </a:accent4>
      <a:accent5>
        <a:srgbClr val="EEEEEE"/>
      </a:accent5>
      <a:accent6>
        <a:srgbClr val="88CCDD"/>
      </a:accent6>
      <a:hlink>
        <a:srgbClr val="0000FF"/>
      </a:hlink>
      <a:folHlink>
        <a:srgbClr val="800080"/>
      </a:folHlink>
    </a:clrScheme>
    <a:fontScheme name="AZ Turnh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scherm 19-19.30uur" id="{78CAB381-8162-4819-9E76-045686BD287E}" vid="{53A518EC-8E54-40CF-9BD9-F97D8B326E61}"/>
    </a:ext>
  </a:extLst>
</a:theme>
</file>

<file path=ppt/theme/theme4.xml><?xml version="1.0" encoding="utf-8"?>
<a:theme xmlns:a="http://schemas.openxmlformats.org/drawingml/2006/main" name="1_Custom Design">
  <a:themeElements>
    <a:clrScheme name="ONC Theme">
      <a:dk1>
        <a:srgbClr val="CDCDCF"/>
      </a:dk1>
      <a:lt1>
        <a:srgbClr val="FFFFFF"/>
      </a:lt1>
      <a:dk2>
        <a:srgbClr val="00003E"/>
      </a:dk2>
      <a:lt2>
        <a:srgbClr val="F8F45A"/>
      </a:lt2>
      <a:accent1>
        <a:srgbClr val="12AD2B"/>
      </a:accent1>
      <a:accent2>
        <a:srgbClr val="5AAACE"/>
      </a:accent2>
      <a:accent3>
        <a:srgbClr val="F6A108"/>
      </a:accent3>
      <a:accent4>
        <a:srgbClr val="4FAD26"/>
      </a:accent4>
      <a:accent5>
        <a:srgbClr val="2B85B8"/>
      </a:accent5>
      <a:accent6>
        <a:srgbClr val="8B3D9A"/>
      </a:accent6>
      <a:hlink>
        <a:srgbClr val="F6A108"/>
      </a:hlink>
      <a:folHlink>
        <a:srgbClr val="8B3D9A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ea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sz="1400" b="0" dirty="0" smtClean="0">
            <a:solidFill>
              <a:schemeClr val="bg2"/>
            </a:solidFill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buNone/>
          <a:defRPr b="0" dirty="0"/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hema">
  <a:themeElements>
    <a:clrScheme name="AZ Turnhout">
      <a:dk1>
        <a:srgbClr val="77AA22"/>
      </a:dk1>
      <a:lt1>
        <a:sysClr val="window" lastClr="FFFFFF"/>
      </a:lt1>
      <a:dk2>
        <a:srgbClr val="00AACC"/>
      </a:dk2>
      <a:lt2>
        <a:srgbClr val="666666"/>
      </a:lt2>
      <a:accent1>
        <a:srgbClr val="77AA22"/>
      </a:accent1>
      <a:accent2>
        <a:srgbClr val="AAAAAA"/>
      </a:accent2>
      <a:accent3>
        <a:srgbClr val="00AACC"/>
      </a:accent3>
      <a:accent4>
        <a:srgbClr val="BBCC00"/>
      </a:accent4>
      <a:accent5>
        <a:srgbClr val="EEEEEE"/>
      </a:accent5>
      <a:accent6>
        <a:srgbClr val="88CCDD"/>
      </a:accent6>
      <a:hlink>
        <a:srgbClr val="0000FF"/>
      </a:hlink>
      <a:folHlink>
        <a:srgbClr val="800080"/>
      </a:folHlink>
    </a:clrScheme>
    <a:fontScheme name="AZ Turnh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hema">
  <a:themeElements>
    <a:clrScheme name="AZ Turnhout">
      <a:dk1>
        <a:srgbClr val="77AA22"/>
      </a:dk1>
      <a:lt1>
        <a:sysClr val="window" lastClr="FFFFFF"/>
      </a:lt1>
      <a:dk2>
        <a:srgbClr val="00AACC"/>
      </a:dk2>
      <a:lt2>
        <a:srgbClr val="666666"/>
      </a:lt2>
      <a:accent1>
        <a:srgbClr val="77AA22"/>
      </a:accent1>
      <a:accent2>
        <a:srgbClr val="AAAAAA"/>
      </a:accent2>
      <a:accent3>
        <a:srgbClr val="00AACC"/>
      </a:accent3>
      <a:accent4>
        <a:srgbClr val="BBCC00"/>
      </a:accent4>
      <a:accent5>
        <a:srgbClr val="EEEEEE"/>
      </a:accent5>
      <a:accent6>
        <a:srgbClr val="88CCDD"/>
      </a:accent6>
      <a:hlink>
        <a:srgbClr val="0000FF"/>
      </a:hlink>
      <a:folHlink>
        <a:srgbClr val="800080"/>
      </a:folHlink>
    </a:clrScheme>
    <a:fontScheme name="AZ Turnh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7B40A69A51164CA73D937ADF7062EA" ma:contentTypeVersion="4" ma:contentTypeDescription="Een nieuw document maken." ma:contentTypeScope="" ma:versionID="f5150ab88f580bea91932cb9fe5a5e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8df1f68014e95cc95e771e3cb82d90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45EA31-3898-43EC-981E-ABC5EAD67D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4FF47D-27CE-46BE-ABF3-A77EC7CDC2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C48BC0-C3AF-4325-B04C-8C832DE25F82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6332</TotalTime>
  <Words>946</Words>
  <Application>Microsoft Office PowerPoint</Application>
  <PresentationFormat>Diavoorstelling (4:3)</PresentationFormat>
  <Paragraphs>311</Paragraphs>
  <Slides>45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4</vt:i4>
      </vt:variant>
      <vt:variant>
        <vt:lpstr>Diatitels</vt:lpstr>
      </vt:variant>
      <vt:variant>
        <vt:i4>45</vt:i4>
      </vt:variant>
    </vt:vector>
  </HeadingPairs>
  <TitlesOfParts>
    <vt:vector size="53" baseType="lpstr">
      <vt:lpstr>Arial</vt:lpstr>
      <vt:lpstr>Calibri</vt:lpstr>
      <vt:lpstr>Times New Roman</vt:lpstr>
      <vt:lpstr>Wingdings</vt:lpstr>
      <vt:lpstr>Traject SCTX_autoloog</vt:lpstr>
      <vt:lpstr>AZ Turnhout</vt:lpstr>
      <vt:lpstr>1_AZ Turnhout</vt:lpstr>
      <vt:lpstr>1_Custom Design</vt:lpstr>
      <vt:lpstr> Nocturne immunotherapie en andere nieuwe kankerbehandelingen</vt:lpstr>
      <vt:lpstr>Nocturne 10 januari 2019   STAMCELTHERAPIE - CELTHERAPIE </vt:lpstr>
      <vt:lpstr>PowerPoint-presentatie</vt:lpstr>
      <vt:lpstr>PowerPoint-presentatie</vt:lpstr>
      <vt:lpstr>PowerPoint-presentatie</vt:lpstr>
      <vt:lpstr>Stamceltransplantatie</vt:lpstr>
      <vt:lpstr>Stamcellen</vt:lpstr>
      <vt:lpstr>Stamcellen</vt:lpstr>
      <vt:lpstr>Stamcellen</vt:lpstr>
      <vt:lpstr>Beenmerg</vt:lpstr>
      <vt:lpstr>Beenmergstamcellen</vt:lpstr>
      <vt:lpstr>Toepassingsgebied  stamcellen</vt:lpstr>
      <vt:lpstr>Toepassingsgebied  stamcellen</vt:lpstr>
      <vt:lpstr>Stamceltransplantatie</vt:lpstr>
      <vt:lpstr>Stamceltransplantatie in AZ Turnhout</vt:lpstr>
      <vt:lpstr>Zorgtraject  Autologe Stamceltransplantatie in AZ Turnhout</vt:lpstr>
      <vt:lpstr>Inleiding</vt:lpstr>
      <vt:lpstr>Types stamceltransplantatie</vt:lpstr>
      <vt:lpstr>Types stamceltransplantatie</vt:lpstr>
      <vt:lpstr>Autologe versus Allogene stamceltransplantatie</vt:lpstr>
      <vt:lpstr>Indicatiestelling </vt:lpstr>
      <vt:lpstr>Indicatiestelling</vt:lpstr>
      <vt:lpstr>Indicatiestelling: Myeloom of Ziekte van Kahler</vt:lpstr>
      <vt:lpstr>Indicatiestelling: Hodgkin of Non Hodgkinlymfoom</vt:lpstr>
      <vt:lpstr>Traject stamceltransplantatie</vt:lpstr>
      <vt:lpstr>Traject Stamceltransplantatie</vt:lpstr>
      <vt:lpstr>Traject Stamceltransplantatie</vt:lpstr>
      <vt:lpstr>Traject Stamceltransplantatie</vt:lpstr>
      <vt:lpstr>Traject Stamceltransplantatie</vt:lpstr>
      <vt:lpstr>Stamcelbron: Perifeer bloed stamcelaferese</vt:lpstr>
      <vt:lpstr>Stamcelbron: Perifeer bloed stamcelaferese</vt:lpstr>
      <vt:lpstr>Stamcelbron: Beenmergoogst</vt:lpstr>
      <vt:lpstr>Cryopreservatie stamcellen</vt:lpstr>
      <vt:lpstr>Verloop stamceltransplantatie</vt:lpstr>
      <vt:lpstr>Verloop stamceltransplantatie: dag van toediening stamcellen</vt:lpstr>
      <vt:lpstr>Verloop autologe stamceltransplantatie</vt:lpstr>
      <vt:lpstr>Isolatiebeleid hospitalisatie</vt:lpstr>
      <vt:lpstr>Team stamceltransplantatie </vt:lpstr>
      <vt:lpstr>Team stamceltransplantatie </vt:lpstr>
      <vt:lpstr>Zorg voor de transplantpatiënt</vt:lpstr>
      <vt:lpstr>Registratie EBMT</vt:lpstr>
      <vt:lpstr>Kwaliteitslabel JACIE</vt:lpstr>
      <vt:lpstr>Distributie JACIE SCT centra in Vlaanderen</vt:lpstr>
      <vt:lpstr>                   Hartelijk dank aan alle collega’s die steeds meegewerkt hebben aan een betere zorg voor onze stamceltransplantpatiënten!  </vt:lpstr>
      <vt:lpstr> Zien we u terug?</vt:lpstr>
    </vt:vector>
  </TitlesOfParts>
  <Company>Gramma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Jossie</dc:creator>
  <cp:lastModifiedBy>Voeten Hetty</cp:lastModifiedBy>
  <cp:revision>108</cp:revision>
  <dcterms:created xsi:type="dcterms:W3CDTF">2014-10-05T14:38:14Z</dcterms:created>
  <dcterms:modified xsi:type="dcterms:W3CDTF">2019-01-15T13:12:43Z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0x010100477B40A69A51164CA73D937ADF7062EA</vt:lpwstr>
  </property>
</Properties>
</file>